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3" r:id="rId3"/>
    <p:sldId id="304" r:id="rId4"/>
    <p:sldId id="305" r:id="rId5"/>
    <p:sldId id="302" r:id="rId6"/>
    <p:sldId id="301" r:id="rId7"/>
    <p:sldId id="306" r:id="rId8"/>
    <p:sldId id="260" r:id="rId9"/>
    <p:sldId id="261" r:id="rId10"/>
    <p:sldId id="263" r:id="rId11"/>
    <p:sldId id="296" r:id="rId12"/>
    <p:sldId id="262" r:id="rId13"/>
    <p:sldId id="264" r:id="rId14"/>
    <p:sldId id="257" r:id="rId15"/>
    <p:sldId id="265" r:id="rId16"/>
    <p:sldId id="258" r:id="rId17"/>
    <p:sldId id="298" r:id="rId18"/>
    <p:sldId id="259" r:id="rId19"/>
    <p:sldId id="297" r:id="rId20"/>
    <p:sldId id="266" r:id="rId21"/>
    <p:sldId id="269" r:id="rId22"/>
    <p:sldId id="299" r:id="rId23"/>
    <p:sldId id="308" r:id="rId24"/>
    <p:sldId id="309" r:id="rId25"/>
    <p:sldId id="310" r:id="rId26"/>
    <p:sldId id="311" r:id="rId27"/>
    <p:sldId id="312" r:id="rId28"/>
    <p:sldId id="313" r:id="rId29"/>
    <p:sldId id="314" r:id="rId30"/>
    <p:sldId id="315" r:id="rId31"/>
    <p:sldId id="267" r:id="rId32"/>
    <p:sldId id="268" r:id="rId33"/>
    <p:sldId id="271" r:id="rId34"/>
    <p:sldId id="272" r:id="rId35"/>
    <p:sldId id="295" r:id="rId36"/>
    <p:sldId id="275" r:id="rId37"/>
    <p:sldId id="276" r:id="rId38"/>
    <p:sldId id="277" r:id="rId39"/>
    <p:sldId id="278" r:id="rId40"/>
    <p:sldId id="282" r:id="rId41"/>
    <p:sldId id="283" r:id="rId42"/>
    <p:sldId id="285" r:id="rId43"/>
    <p:sldId id="286" r:id="rId44"/>
    <p:sldId id="287" r:id="rId45"/>
    <p:sldId id="292" r:id="rId46"/>
    <p:sldId id="300" r:id="rId47"/>
    <p:sldId id="293" r:id="rId48"/>
    <p:sldId id="294" r:id="rId49"/>
    <p:sldId id="30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016B18-3BF9-2446-BC25-183ACFEF7DD2}">
          <p14:sldIdLst>
            <p14:sldId id="256"/>
            <p14:sldId id="303"/>
            <p14:sldId id="304"/>
            <p14:sldId id="305"/>
            <p14:sldId id="302"/>
            <p14:sldId id="301"/>
            <p14:sldId id="306"/>
          </p14:sldIdLst>
        </p14:section>
        <p14:section name="Oxidative Damage" id="{D56F962E-A227-8143-A3C4-29E8EA17368D}">
          <p14:sldIdLst>
            <p14:sldId id="260"/>
            <p14:sldId id="261"/>
            <p14:sldId id="263"/>
            <p14:sldId id="296"/>
            <p14:sldId id="262"/>
          </p14:sldIdLst>
        </p14:section>
        <p14:section name="Pentose Phosphate" id="{2919CDE0-00ED-A048-9006-3E49F1BA5101}">
          <p14:sldIdLst>
            <p14:sldId id="264"/>
            <p14:sldId id="257"/>
            <p14:sldId id="265"/>
            <p14:sldId id="258"/>
            <p14:sldId id="298"/>
            <p14:sldId id="259"/>
            <p14:sldId id="297"/>
            <p14:sldId id="266"/>
            <p14:sldId id="269"/>
            <p14:sldId id="299"/>
          </p14:sldIdLst>
        </p14:section>
        <p14:section name="Monica Presentation" id="{4D8B444B-967F-4148-BD2F-B12B01AFC201}">
          <p14:sldIdLst>
            <p14:sldId id="308"/>
            <p14:sldId id="309"/>
            <p14:sldId id="310"/>
            <p14:sldId id="311"/>
            <p14:sldId id="312"/>
            <p14:sldId id="313"/>
            <p14:sldId id="314"/>
            <p14:sldId id="315"/>
          </p14:sldIdLst>
        </p14:section>
        <p14:section name="Glycogen Storage Diseases" id="{7EF776B5-F962-E740-9FB1-C81637259B73}">
          <p14:sldIdLst>
            <p14:sldId id="267"/>
            <p14:sldId id="268"/>
            <p14:sldId id="271"/>
            <p14:sldId id="272"/>
            <p14:sldId id="295"/>
          </p14:sldIdLst>
        </p14:section>
        <p14:section name="Regulation" id="{246781EA-3F01-FC41-A0EA-9F2AEAD9AAE7}">
          <p14:sldIdLst>
            <p14:sldId id="275"/>
            <p14:sldId id="276"/>
            <p14:sldId id="277"/>
            <p14:sldId id="278"/>
            <p14:sldId id="282"/>
            <p14:sldId id="283"/>
            <p14:sldId id="285"/>
            <p14:sldId id="286"/>
            <p14:sldId id="287"/>
            <p14:sldId id="292"/>
            <p14:sldId id="300"/>
            <p14:sldId id="293"/>
            <p14:sldId id="294"/>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76698"/>
  </p:normalViewPr>
  <p:slideViewPr>
    <p:cSldViewPr snapToGrid="0" snapToObjects="1">
      <p:cViewPr varScale="1">
        <p:scale>
          <a:sx n="84" d="100"/>
          <a:sy n="84" d="100"/>
        </p:scale>
        <p:origin x="164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40D41-B812-A34C-9CCD-8181DFB3B326}" type="datetimeFigureOut">
              <a:rPr lang="en-US" smtClean="0"/>
              <a:t>10/2/17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E2C9B-4639-6244-9088-DBC8197CF9EE}" type="slidenum">
              <a:rPr lang="en-US" smtClean="0"/>
              <a:t>‹#›</a:t>
            </a:fld>
            <a:endParaRPr lang="en-US"/>
          </a:p>
        </p:txBody>
      </p:sp>
    </p:spTree>
    <p:extLst>
      <p:ext uri="{BB962C8B-B14F-4D97-AF65-F5344CB8AC3E}">
        <p14:creationId xmlns:p14="http://schemas.microsoft.com/office/powerpoint/2010/main" val="1926121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2</a:t>
            </a:fld>
            <a:endParaRPr lang="en-US"/>
          </a:p>
        </p:txBody>
      </p:sp>
    </p:spTree>
    <p:extLst>
      <p:ext uri="{BB962C8B-B14F-4D97-AF65-F5344CB8AC3E}">
        <p14:creationId xmlns:p14="http://schemas.microsoft.com/office/powerpoint/2010/main" val="75380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Armstrong, R., Saubert, C., Sembrowich, W., Shepherd, R., &amp; Gollnick, P. Glycogen depletion in rat skeletal muscle fibers at different intensities and durations of exercise. </a:t>
            </a:r>
            <a:r>
              <a:rPr lang="en" i="1">
                <a:solidFill>
                  <a:srgbClr val="222222"/>
                </a:solidFill>
                <a:highlight>
                  <a:srgbClr val="FFFFFF"/>
                </a:highlight>
              </a:rPr>
              <a:t>Pflügers Archiv</a:t>
            </a:r>
            <a:r>
              <a:rPr lang="en">
                <a:solidFill>
                  <a:schemeClr val="dk1"/>
                </a:solidFill>
                <a:highlight>
                  <a:srgbClr val="FFFFFF"/>
                </a:highlight>
              </a:rPr>
              <a:t>. 1974; 352: 243-256.</a:t>
            </a:r>
          </a:p>
        </p:txBody>
      </p:sp>
    </p:spTree>
    <p:extLst>
      <p:ext uri="{BB962C8B-B14F-4D97-AF65-F5344CB8AC3E}">
        <p14:creationId xmlns:p14="http://schemas.microsoft.com/office/powerpoint/2010/main" val="149185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highlight>
                  <a:srgbClr val="FFFFFF"/>
                </a:highlight>
              </a:rPr>
              <a:t>Karp, J. The three metabolic energy systems. </a:t>
            </a:r>
            <a:r>
              <a:rPr lang="en" i="1">
                <a:solidFill>
                  <a:schemeClr val="dk1"/>
                </a:solidFill>
                <a:highlight>
                  <a:srgbClr val="FFFFFF"/>
                </a:highlight>
              </a:rPr>
              <a:t>IDEA Fitness Journal</a:t>
            </a:r>
            <a:r>
              <a:rPr lang="en">
                <a:solidFill>
                  <a:schemeClr val="dk1"/>
                </a:solidFill>
                <a:highlight>
                  <a:srgbClr val="FFFFFF"/>
                </a:highlight>
              </a:rPr>
              <a:t>. 2009, 6(2), 26-29. </a:t>
            </a:r>
            <a:r>
              <a:rPr lang="en"/>
              <a:t> </a:t>
            </a:r>
          </a:p>
        </p:txBody>
      </p:sp>
    </p:spTree>
    <p:extLst>
      <p:ext uri="{BB962C8B-B14F-4D97-AF65-F5344CB8AC3E}">
        <p14:creationId xmlns:p14="http://schemas.microsoft.com/office/powerpoint/2010/main" val="1002642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Phinney, S., Bistrian, B., Evans, W., Gervino, E., &amp; Blackburn, G. The human metabolic response to chronic ketosis without caloric restriction: preservation of submaximal exercise capability with reduced carbohydrate oxidation. </a:t>
            </a:r>
            <a:r>
              <a:rPr lang="en" i="1"/>
              <a:t>Metabolism. </a:t>
            </a:r>
            <a:r>
              <a:rPr lang="en"/>
              <a:t>1993, 32(8), 769-76</a:t>
            </a:r>
          </a:p>
        </p:txBody>
      </p:sp>
    </p:spTree>
    <p:extLst>
      <p:ext uri="{BB962C8B-B14F-4D97-AF65-F5344CB8AC3E}">
        <p14:creationId xmlns:p14="http://schemas.microsoft.com/office/powerpoint/2010/main" val="10249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you think there</a:t>
            </a:r>
            <a:r>
              <a:rPr lang="en-US" baseline="0" dirty="0" smtClean="0"/>
              <a:t> are all these branches?</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31</a:t>
            </a:fld>
            <a:endParaRPr lang="en-US"/>
          </a:p>
        </p:txBody>
      </p:sp>
    </p:spTree>
    <p:extLst>
      <p:ext uri="{BB962C8B-B14F-4D97-AF65-F5344CB8AC3E}">
        <p14:creationId xmlns:p14="http://schemas.microsoft.com/office/powerpoint/2010/main" val="115041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 amylopectin</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32</a:t>
            </a:fld>
            <a:endParaRPr lang="en-US"/>
          </a:p>
        </p:txBody>
      </p:sp>
    </p:spTree>
    <p:extLst>
      <p:ext uri="{BB962C8B-B14F-4D97-AF65-F5344CB8AC3E}">
        <p14:creationId xmlns:p14="http://schemas.microsoft.com/office/powerpoint/2010/main" val="814008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wind is due to increased ability to use lipids and proteins as an energy source, but these take some time to mobilize (usually feel better after about 10 mins of aerobic exercise)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43</a:t>
            </a:fld>
            <a:endParaRPr lang="en-US"/>
          </a:p>
        </p:txBody>
      </p:sp>
    </p:spTree>
    <p:extLst>
      <p:ext uri="{BB962C8B-B14F-4D97-AF65-F5344CB8AC3E}">
        <p14:creationId xmlns:p14="http://schemas.microsoft.com/office/powerpoint/2010/main" val="35718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Hypoglycemia</a:t>
            </a:r>
          </a:p>
          <a:p>
            <a:r>
              <a:rPr lang="en-US" dirty="0" smtClean="0"/>
              <a:t>Ketosis</a:t>
            </a:r>
          </a:p>
          <a:p>
            <a:r>
              <a:rPr lang="en-US" dirty="0" smtClean="0"/>
              <a:t>Failure</a:t>
            </a:r>
            <a:r>
              <a:rPr lang="en-US" baseline="0" dirty="0" smtClean="0"/>
              <a:t> to thrive</a:t>
            </a:r>
          </a:p>
          <a:p>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45</a:t>
            </a:fld>
            <a:endParaRPr lang="en-US"/>
          </a:p>
        </p:txBody>
      </p:sp>
    </p:spTree>
    <p:extLst>
      <p:ext uri="{BB962C8B-B14F-4D97-AF65-F5344CB8AC3E}">
        <p14:creationId xmlns:p14="http://schemas.microsoft.com/office/powerpoint/2010/main" val="175067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ask about which</a:t>
            </a:r>
            <a:r>
              <a:rPr lang="en-US" baseline="0" dirty="0" smtClean="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47</a:t>
            </a:fld>
            <a:endParaRPr lang="en-US"/>
          </a:p>
        </p:txBody>
      </p:sp>
    </p:spTree>
    <p:extLst>
      <p:ext uri="{BB962C8B-B14F-4D97-AF65-F5344CB8AC3E}">
        <p14:creationId xmlns:p14="http://schemas.microsoft.com/office/powerpoint/2010/main" val="1171009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a:t>
            </a:fld>
            <a:endParaRPr lang="en-US"/>
          </a:p>
        </p:txBody>
      </p:sp>
    </p:spTree>
    <p:extLst>
      <p:ext uri="{BB962C8B-B14F-4D97-AF65-F5344CB8AC3E}">
        <p14:creationId xmlns:p14="http://schemas.microsoft.com/office/powerpoint/2010/main" val="90779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C</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4</a:t>
            </a:fld>
            <a:endParaRPr lang="en-US"/>
          </a:p>
        </p:txBody>
      </p:sp>
    </p:spTree>
    <p:extLst>
      <p:ext uri="{BB962C8B-B14F-4D97-AF65-F5344CB8AC3E}">
        <p14:creationId xmlns:p14="http://schemas.microsoft.com/office/powerpoint/2010/main" val="65926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G6Pase</a:t>
            </a:r>
            <a:r>
              <a:rPr lang="en-US" baseline="0" dirty="0" smtClean="0"/>
              <a:t> </a:t>
            </a:r>
            <a:r>
              <a:rPr lang="en-US" baseline="0" dirty="0" err="1" smtClean="0"/>
              <a:t>didn</a:t>
            </a:r>
            <a:r>
              <a:rPr lang="uk-UA" baseline="0" dirty="0" smtClean="0"/>
              <a:t>’</a:t>
            </a:r>
            <a:r>
              <a:rPr lang="en-US" baseline="0" dirty="0" smtClean="0"/>
              <a:t>t function correctly?</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21</a:t>
            </a:fld>
            <a:endParaRPr lang="en-US"/>
          </a:p>
        </p:txBody>
      </p:sp>
    </p:spTree>
    <p:extLst>
      <p:ext uri="{BB962C8B-B14F-4D97-AF65-F5344CB8AC3E}">
        <p14:creationId xmlns:p14="http://schemas.microsoft.com/office/powerpoint/2010/main" val="96295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90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Wasserman, D.. Four grams of glucose. </a:t>
            </a:r>
            <a:r>
              <a:rPr lang="en" i="1">
                <a:solidFill>
                  <a:schemeClr val="dk1"/>
                </a:solidFill>
                <a:highlight>
                  <a:srgbClr val="FFFFFF"/>
                </a:highlight>
              </a:rPr>
              <a:t>American Journal of Physiology- Endocrinology and Metabolism</a:t>
            </a:r>
            <a:r>
              <a:rPr lang="en">
                <a:solidFill>
                  <a:schemeClr val="dk1"/>
                </a:solidFill>
                <a:highlight>
                  <a:srgbClr val="FFFFFF"/>
                </a:highlight>
              </a:rPr>
              <a:t>. 2009; 296: E11-E21.</a:t>
            </a:r>
          </a:p>
        </p:txBody>
      </p:sp>
    </p:spTree>
    <p:extLst>
      <p:ext uri="{BB962C8B-B14F-4D97-AF65-F5344CB8AC3E}">
        <p14:creationId xmlns:p14="http://schemas.microsoft.com/office/powerpoint/2010/main" val="5109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solidFill>
                  <a:schemeClr val="dk1"/>
                </a:solidFill>
                <a:highlight>
                  <a:srgbClr val="FFFFFF"/>
                </a:highlight>
              </a:rPr>
              <a:t>Romijn, J., Coyle, E., Sidossis, L., Gastaldelli, A., Horowitz, J., Endert, E., &amp; Wolfe, R. Regulation of endogenous fat and carbohydrate metabolism in relation to exercise intensity and duration. </a:t>
            </a:r>
            <a:r>
              <a:rPr lang="en" i="1">
                <a:solidFill>
                  <a:schemeClr val="dk1"/>
                </a:solidFill>
                <a:highlight>
                  <a:srgbClr val="FFFFFF"/>
                </a:highlight>
              </a:rPr>
              <a:t>American Journal of Physiology- Endocrinology and Metabolism</a:t>
            </a:r>
            <a:r>
              <a:rPr lang="en">
                <a:solidFill>
                  <a:schemeClr val="dk1"/>
                </a:solidFill>
                <a:highlight>
                  <a:srgbClr val="FFFFFF"/>
                </a:highlight>
              </a:rPr>
              <a:t>. 1993; 265(3): 380-91.</a:t>
            </a:r>
          </a:p>
        </p:txBody>
      </p:sp>
    </p:spTree>
    <p:extLst>
      <p:ext uri="{BB962C8B-B14F-4D97-AF65-F5344CB8AC3E}">
        <p14:creationId xmlns:p14="http://schemas.microsoft.com/office/powerpoint/2010/main" val="103367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Romijn, J., Coyle, E., Sidossis, L., Gastaldelli, A., Horowitz, J., Endert, E., &amp; Wolfe, R. Regulation of endogenous fat and carbohydrate metabolism in relation to exercise intensity and duration. </a:t>
            </a:r>
            <a:r>
              <a:rPr lang="en" i="1">
                <a:solidFill>
                  <a:schemeClr val="dk1"/>
                </a:solidFill>
                <a:highlight>
                  <a:srgbClr val="FFFFFF"/>
                </a:highlight>
              </a:rPr>
              <a:t>American Journal of Physiology- Endocrinology and Metabolism</a:t>
            </a:r>
            <a:r>
              <a:rPr lang="en">
                <a:solidFill>
                  <a:schemeClr val="dk1"/>
                </a:solidFill>
                <a:highlight>
                  <a:srgbClr val="FFFFFF"/>
                </a:highlight>
              </a:rPr>
              <a:t>. 1993; 265(3): 380-91.</a:t>
            </a:r>
          </a:p>
        </p:txBody>
      </p:sp>
    </p:spTree>
    <p:extLst>
      <p:ext uri="{BB962C8B-B14F-4D97-AF65-F5344CB8AC3E}">
        <p14:creationId xmlns:p14="http://schemas.microsoft.com/office/powerpoint/2010/main" val="537896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Sidossis, L., Gastaldelli, A., Klein, S., &amp; Wolfe, R. Regulation of plasma fatty acid oxidation during low- and high-intensity exercise. </a:t>
            </a:r>
            <a:r>
              <a:rPr lang="en" i="1">
                <a:solidFill>
                  <a:schemeClr val="dk1"/>
                </a:solidFill>
                <a:highlight>
                  <a:srgbClr val="FFFFFF"/>
                </a:highlight>
              </a:rPr>
              <a:t>American Journal of Physiology- Endocrinology and Metabolism</a:t>
            </a:r>
            <a:r>
              <a:rPr lang="en">
                <a:solidFill>
                  <a:schemeClr val="dk1"/>
                </a:solidFill>
                <a:highlight>
                  <a:srgbClr val="FFFFFF"/>
                </a:highlight>
              </a:rPr>
              <a:t>. 1997; 272(6): 1065-70.</a:t>
            </a:r>
          </a:p>
        </p:txBody>
      </p:sp>
    </p:spTree>
    <p:extLst>
      <p:ext uri="{BB962C8B-B14F-4D97-AF65-F5344CB8AC3E}">
        <p14:creationId xmlns:p14="http://schemas.microsoft.com/office/powerpoint/2010/main" val="1268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C6324C-7159-A74A-9AB3-1FD52C11F239}"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6324C-7159-A74A-9AB3-1FD52C11F239}"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6324C-7159-A74A-9AB3-1FD52C11F239}"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9578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C6324C-7159-A74A-9AB3-1FD52C11F239}"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C6324C-7159-A74A-9AB3-1FD52C11F239}"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C6324C-7159-A74A-9AB3-1FD52C11F239}"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C6324C-7159-A74A-9AB3-1FD52C11F239}" type="datetimeFigureOut">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C6324C-7159-A74A-9AB3-1FD52C11F239}" type="datetimeFigureOut">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6324C-7159-A74A-9AB3-1FD52C11F239}" type="datetimeFigureOut">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C6324C-7159-A74A-9AB3-1FD52C11F239}"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C6324C-7159-A74A-9AB3-1FD52C11F239}"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6324C-7159-A74A-9AB3-1FD52C11F239}" type="datetimeFigureOut">
              <a:rPr lang="en-US" smtClean="0"/>
              <a:t>10/2/17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D8ABD-0C47-944C-8C42-388820EF7303}"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 Id="rId3" Type="http://schemas.openxmlformats.org/officeDocument/2006/relationships/image" Target="../media/image2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Pentose Phosphate Shunt and Glycogen Metabolism</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Dietary Antioxidants</a:t>
            </a:r>
            <a:endParaRPr lang="en-US" dirty="0"/>
          </a:p>
        </p:txBody>
      </p:sp>
      <p:sp>
        <p:nvSpPr>
          <p:cNvPr id="3" name="Content Placeholder 2"/>
          <p:cNvSpPr>
            <a:spLocks noGrp="1"/>
          </p:cNvSpPr>
          <p:nvPr>
            <p:ph idx="1"/>
          </p:nvPr>
        </p:nvSpPr>
        <p:spPr>
          <a:xfrm>
            <a:off x="838201" y="1825625"/>
            <a:ext cx="4648200" cy="4351338"/>
          </a:xfrm>
        </p:spPr>
        <p:txBody>
          <a:bodyPr/>
          <a:lstStyle/>
          <a:p>
            <a:r>
              <a:rPr lang="en-US" dirty="0" smtClean="0"/>
              <a:t>Free Radical Quenching</a:t>
            </a:r>
          </a:p>
          <a:p>
            <a:pPr lvl="1"/>
            <a:r>
              <a:rPr lang="en-US" dirty="0" smtClean="0"/>
              <a:t>Vitamins C and E</a:t>
            </a:r>
          </a:p>
          <a:p>
            <a:pPr lvl="1"/>
            <a:r>
              <a:rPr lang="en-US" dirty="0" smtClean="0"/>
              <a:t>Beta Carotene</a:t>
            </a:r>
          </a:p>
          <a:p>
            <a:r>
              <a:rPr lang="en-US" dirty="0" smtClean="0"/>
              <a:t>Selenium</a:t>
            </a:r>
          </a:p>
          <a:p>
            <a:pPr lvl="1"/>
            <a:r>
              <a:rPr lang="en-US" dirty="0" smtClean="0"/>
              <a:t>Cofactor for Glutathione Peroxidase</a:t>
            </a:r>
            <a:endParaRPr lang="en-US" dirty="0"/>
          </a:p>
        </p:txBody>
      </p:sp>
      <p:pic>
        <p:nvPicPr>
          <p:cNvPr id="4" name="Picture 3"/>
          <p:cNvPicPr>
            <a:picLocks noChangeAspect="1"/>
          </p:cNvPicPr>
          <p:nvPr/>
        </p:nvPicPr>
        <p:blipFill>
          <a:blip r:embed="rId2"/>
          <a:stretch>
            <a:fillRect/>
          </a:stretch>
        </p:blipFill>
        <p:spPr>
          <a:xfrm>
            <a:off x="5891213" y="1200150"/>
            <a:ext cx="6096000" cy="4457700"/>
          </a:xfrm>
          <a:prstGeom prst="rect">
            <a:avLst/>
          </a:prstGeom>
        </p:spPr>
      </p:pic>
      <p:sp>
        <p:nvSpPr>
          <p:cNvPr id="5" name="TextBox 4"/>
          <p:cNvSpPr txBox="1"/>
          <p:nvPr/>
        </p:nvSpPr>
        <p:spPr>
          <a:xfrm>
            <a:off x="7300913" y="5992297"/>
            <a:ext cx="1377300" cy="369332"/>
          </a:xfrm>
          <a:prstGeom prst="rect">
            <a:avLst/>
          </a:prstGeom>
          <a:noFill/>
        </p:spPr>
        <p:txBody>
          <a:bodyPr wrap="none" rtlCol="0">
            <a:spAutoFit/>
          </a:bodyPr>
          <a:lstStyle/>
          <a:p>
            <a:r>
              <a:rPr lang="en-US" smtClean="0"/>
              <a:t>Lipid Soluble</a:t>
            </a:r>
            <a:endParaRPr lang="en-US"/>
          </a:p>
        </p:txBody>
      </p:sp>
      <p:sp>
        <p:nvSpPr>
          <p:cNvPr id="6" name="TextBox 5"/>
          <p:cNvSpPr txBox="1"/>
          <p:nvPr/>
        </p:nvSpPr>
        <p:spPr>
          <a:xfrm>
            <a:off x="9831623" y="5992297"/>
            <a:ext cx="2155590" cy="369332"/>
          </a:xfrm>
          <a:prstGeom prst="rect">
            <a:avLst/>
          </a:prstGeom>
          <a:noFill/>
        </p:spPr>
        <p:txBody>
          <a:bodyPr wrap="none" rtlCol="0">
            <a:spAutoFit/>
          </a:bodyPr>
          <a:lstStyle/>
          <a:p>
            <a:r>
              <a:rPr lang="en-US" dirty="0" smtClean="0"/>
              <a:t>Very Stable</a:t>
            </a:r>
            <a:r>
              <a:rPr lang="en-US" smtClean="0"/>
              <a:t>, nontoxic</a:t>
            </a:r>
            <a:endParaRPr lang="en-US"/>
          </a:p>
        </p:txBody>
      </p:sp>
    </p:spTree>
    <p:extLst>
      <p:ext uri="{BB962C8B-B14F-4D97-AF65-F5344CB8AC3E}">
        <p14:creationId xmlns:p14="http://schemas.microsoft.com/office/powerpoint/2010/main" val="942853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Vitamin E Deficiency</a:t>
            </a:r>
            <a:endParaRPr lang="en-US" dirty="0"/>
          </a:p>
        </p:txBody>
      </p:sp>
      <p:sp>
        <p:nvSpPr>
          <p:cNvPr id="3" name="Content Placeholder 2"/>
          <p:cNvSpPr>
            <a:spLocks noGrp="1"/>
          </p:cNvSpPr>
          <p:nvPr>
            <p:ph idx="1"/>
          </p:nvPr>
        </p:nvSpPr>
        <p:spPr/>
        <p:txBody>
          <a:bodyPr/>
          <a:lstStyle/>
          <a:p>
            <a:r>
              <a:rPr lang="en-US" dirty="0" smtClean="0"/>
              <a:t>Muscle Weakness and Loss of Muscle Mass</a:t>
            </a:r>
          </a:p>
          <a:p>
            <a:r>
              <a:rPr lang="en-US" dirty="0" smtClean="0"/>
              <a:t>Neurological Problems</a:t>
            </a:r>
          </a:p>
          <a:p>
            <a:pPr lvl="1"/>
            <a:r>
              <a:rPr lang="en-US" dirty="0" smtClean="0"/>
              <a:t>Vision Problems and Blindness</a:t>
            </a:r>
          </a:p>
          <a:p>
            <a:pPr lvl="1"/>
            <a:r>
              <a:rPr lang="en-US" dirty="0" smtClean="0"/>
              <a:t>Sensory impairment</a:t>
            </a:r>
          </a:p>
          <a:p>
            <a:r>
              <a:rPr lang="en-US" dirty="0" smtClean="0"/>
              <a:t>Hemolytic anemia due to loss of Red Blood Cells</a:t>
            </a:r>
          </a:p>
          <a:p>
            <a:r>
              <a:rPr lang="en-US" dirty="0" smtClean="0"/>
              <a:t>Discuss what might be the mechanisms of these?</a:t>
            </a:r>
            <a:endParaRPr lang="en-US" dirty="0"/>
          </a:p>
        </p:txBody>
      </p:sp>
    </p:spTree>
    <p:extLst>
      <p:ext uri="{BB962C8B-B14F-4D97-AF65-F5344CB8AC3E}">
        <p14:creationId xmlns:p14="http://schemas.microsoft.com/office/powerpoint/2010/main" val="12949552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Glutathione/NADPH System</a:t>
            </a:r>
            <a:endParaRPr lang="en-US" dirty="0"/>
          </a:p>
        </p:txBody>
      </p:sp>
      <p:pic>
        <p:nvPicPr>
          <p:cNvPr id="4" name="Picture 3"/>
          <p:cNvPicPr>
            <a:picLocks noChangeAspect="1"/>
          </p:cNvPicPr>
          <p:nvPr/>
        </p:nvPicPr>
        <p:blipFill rotWithShape="1">
          <a:blip r:embed="rId2"/>
          <a:srcRect b="23355"/>
          <a:stretch/>
        </p:blipFill>
        <p:spPr>
          <a:xfrm>
            <a:off x="171450" y="1498600"/>
            <a:ext cx="11849100" cy="2959100"/>
          </a:xfrm>
          <a:prstGeom prst="rect">
            <a:avLst/>
          </a:prstGeom>
        </p:spPr>
      </p:pic>
      <p:sp>
        <p:nvSpPr>
          <p:cNvPr id="5" name="TextBox 4"/>
          <p:cNvSpPr txBox="1"/>
          <p:nvPr/>
        </p:nvSpPr>
        <p:spPr>
          <a:xfrm>
            <a:off x="6469380" y="4613374"/>
            <a:ext cx="5551170" cy="1200329"/>
          </a:xfrm>
          <a:prstGeom prst="rect">
            <a:avLst/>
          </a:prstGeom>
          <a:noFill/>
        </p:spPr>
        <p:txBody>
          <a:bodyPr wrap="square" rtlCol="0">
            <a:spAutoFit/>
          </a:bodyPr>
          <a:lstStyle/>
          <a:p>
            <a:r>
              <a:rPr lang="en-US" dirty="0" smtClean="0"/>
              <a:t>Glutathione can be interconverted between oxidized (GSSG) and reduced (GSH) forms</a:t>
            </a:r>
          </a:p>
          <a:p>
            <a:r>
              <a:rPr lang="en-US" dirty="0" smtClean="0"/>
              <a:t>It is regenerated from NADPH, generated from the pentose phosphate shunt</a:t>
            </a:r>
            <a:endParaRPr lang="en-US" dirty="0"/>
          </a:p>
        </p:txBody>
      </p:sp>
      <p:pic>
        <p:nvPicPr>
          <p:cNvPr id="6" name="Picture 5"/>
          <p:cNvPicPr>
            <a:picLocks noChangeAspect="1"/>
          </p:cNvPicPr>
          <p:nvPr/>
        </p:nvPicPr>
        <p:blipFill>
          <a:blip r:embed="rId3"/>
          <a:stretch>
            <a:fillRect/>
          </a:stretch>
        </p:blipFill>
        <p:spPr>
          <a:xfrm>
            <a:off x="374650" y="4724646"/>
            <a:ext cx="4951730" cy="2133354"/>
          </a:xfrm>
          <a:prstGeom prst="rect">
            <a:avLst/>
          </a:prstGeom>
        </p:spPr>
      </p:pic>
      <p:sp>
        <p:nvSpPr>
          <p:cNvPr id="7" name="TextBox 6"/>
          <p:cNvSpPr txBox="1"/>
          <p:nvPr/>
        </p:nvSpPr>
        <p:spPr>
          <a:xfrm>
            <a:off x="2201138" y="4372701"/>
            <a:ext cx="1298753" cy="369332"/>
          </a:xfrm>
          <a:prstGeom prst="rect">
            <a:avLst/>
          </a:prstGeom>
          <a:noFill/>
        </p:spPr>
        <p:txBody>
          <a:bodyPr wrap="none" rtlCol="0">
            <a:spAutoFit/>
          </a:bodyPr>
          <a:lstStyle/>
          <a:p>
            <a:r>
              <a:rPr lang="en-US" smtClean="0"/>
              <a:t>Glutathione</a:t>
            </a:r>
            <a:endParaRPr lang="en-US"/>
          </a:p>
        </p:txBody>
      </p:sp>
      <p:sp>
        <p:nvSpPr>
          <p:cNvPr id="8" name="TextBox 7"/>
          <p:cNvSpPr txBox="1"/>
          <p:nvPr/>
        </p:nvSpPr>
        <p:spPr>
          <a:xfrm>
            <a:off x="10244138" y="2793484"/>
            <a:ext cx="1255472" cy="369332"/>
          </a:xfrm>
          <a:prstGeom prst="rect">
            <a:avLst/>
          </a:prstGeom>
          <a:noFill/>
        </p:spPr>
        <p:txBody>
          <a:bodyPr wrap="none" rtlCol="0">
            <a:spAutoFit/>
          </a:bodyPr>
          <a:lstStyle/>
          <a:p>
            <a:r>
              <a:rPr lang="en-US" smtClean="0"/>
              <a:t>Se Cofactor</a:t>
            </a:r>
            <a:endParaRPr lang="en-US"/>
          </a:p>
        </p:txBody>
      </p:sp>
    </p:spTree>
    <p:extLst>
      <p:ext uri="{BB962C8B-B14F-4D97-AF65-F5344CB8AC3E}">
        <p14:creationId xmlns:p14="http://schemas.microsoft.com/office/powerpoint/2010/main" val="12009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Pentose Phosphate Shunt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482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Pentose Phosphate Shunt</a:t>
            </a:r>
            <a:endParaRPr lang="en-US" dirty="0"/>
          </a:p>
        </p:txBody>
      </p:sp>
      <p:sp>
        <p:nvSpPr>
          <p:cNvPr id="3" name="Content Placeholder 2"/>
          <p:cNvSpPr>
            <a:spLocks noGrp="1"/>
          </p:cNvSpPr>
          <p:nvPr>
            <p:ph idx="1"/>
          </p:nvPr>
        </p:nvSpPr>
        <p:spPr>
          <a:xfrm>
            <a:off x="838200" y="1825625"/>
            <a:ext cx="4828674" cy="4351338"/>
          </a:xfrm>
        </p:spPr>
        <p:txBody>
          <a:bodyPr>
            <a:normAutofit lnSpcReduction="10000"/>
          </a:bodyPr>
          <a:lstStyle/>
          <a:p>
            <a:r>
              <a:rPr lang="en-US" dirty="0" smtClean="0"/>
              <a:t>Ribose sugars for nucleotides</a:t>
            </a:r>
          </a:p>
          <a:p>
            <a:pPr lvl="1"/>
            <a:r>
              <a:rPr lang="en-US" dirty="0" smtClean="0"/>
              <a:t>Important in Rapidly Dividing Cells which need nucleotides</a:t>
            </a:r>
          </a:p>
          <a:p>
            <a:pPr lvl="2"/>
            <a:r>
              <a:rPr lang="en-US" dirty="0" smtClean="0"/>
              <a:t>Bone marrow, skin, epithelial cells of GI</a:t>
            </a:r>
          </a:p>
          <a:p>
            <a:r>
              <a:rPr lang="en-US" dirty="0" smtClean="0"/>
              <a:t>NAD</a:t>
            </a:r>
            <a:r>
              <a:rPr lang="en-US" b="1" u="sng" dirty="0" smtClean="0"/>
              <a:t>P</a:t>
            </a:r>
            <a:r>
              <a:rPr lang="en-US" dirty="0" smtClean="0"/>
              <a:t>H </a:t>
            </a:r>
          </a:p>
          <a:p>
            <a:pPr lvl="1"/>
            <a:r>
              <a:rPr lang="en-US" dirty="0" smtClean="0"/>
              <a:t>NADPH is an Antioxidant</a:t>
            </a:r>
          </a:p>
          <a:p>
            <a:pPr lvl="2"/>
            <a:r>
              <a:rPr lang="en-US" dirty="0" smtClean="0"/>
              <a:t>Important for blood cells</a:t>
            </a:r>
          </a:p>
          <a:p>
            <a:pPr lvl="1"/>
            <a:r>
              <a:rPr lang="en-US" dirty="0" smtClean="0"/>
              <a:t>Needed for FA biosynthesis</a:t>
            </a:r>
          </a:p>
          <a:p>
            <a:pPr lvl="2"/>
            <a:r>
              <a:rPr lang="en-US" dirty="0" smtClean="0"/>
              <a:t>Also important in cells that make a lot of lipid</a:t>
            </a:r>
          </a:p>
          <a:p>
            <a:pPr lvl="3"/>
            <a:r>
              <a:rPr lang="en-US" dirty="0" smtClean="0"/>
              <a:t>Mainly adipose and liver</a:t>
            </a:r>
          </a:p>
        </p:txBody>
      </p:sp>
      <p:pic>
        <p:nvPicPr>
          <p:cNvPr id="5" name="Picture 4"/>
          <p:cNvPicPr>
            <a:picLocks noChangeAspect="1"/>
          </p:cNvPicPr>
          <p:nvPr/>
        </p:nvPicPr>
        <p:blipFill>
          <a:blip r:embed="rId2"/>
          <a:stretch>
            <a:fillRect/>
          </a:stretch>
        </p:blipFill>
        <p:spPr>
          <a:xfrm>
            <a:off x="5526849" y="1510757"/>
            <a:ext cx="6665151" cy="4981074"/>
          </a:xfrm>
          <a:prstGeom prst="rect">
            <a:avLst/>
          </a:prstGeom>
        </p:spPr>
      </p:pic>
      <p:sp>
        <p:nvSpPr>
          <p:cNvPr id="4" name="Rectangle 3"/>
          <p:cNvSpPr/>
          <p:nvPr/>
        </p:nvSpPr>
        <p:spPr>
          <a:xfrm>
            <a:off x="9283336" y="1216799"/>
            <a:ext cx="1524001" cy="2205669"/>
          </a:xfrm>
          <a:prstGeom prst="rect">
            <a:avLst/>
          </a:prstGeom>
          <a:noFill/>
          <a:ln w="254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19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blinds(horizontal)">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Fatty Acid Synthesis Requires NADPH</a:t>
            </a:r>
            <a:endParaRPr lang="en-US" dirty="0"/>
          </a:p>
        </p:txBody>
      </p:sp>
      <p:sp>
        <p:nvSpPr>
          <p:cNvPr id="4" name="Content Placeholder 4"/>
          <p:cNvSpPr>
            <a:spLocks noGrp="1"/>
          </p:cNvSpPr>
          <p:nvPr>
            <p:ph sz="half" idx="1"/>
          </p:nvPr>
        </p:nvSpPr>
        <p:spPr/>
        <p:txBody>
          <a:bodyPr>
            <a:normAutofit/>
          </a:bodyPr>
          <a:lstStyle/>
          <a:p>
            <a:r>
              <a:rPr lang="en-US" dirty="0" smtClean="0"/>
              <a:t>Fatty Acid Synthesis</a:t>
            </a:r>
          </a:p>
          <a:p>
            <a:pPr lvl="1"/>
            <a:r>
              <a:rPr lang="en-US" dirty="0" smtClean="0"/>
              <a:t>Consumes:</a:t>
            </a:r>
          </a:p>
          <a:p>
            <a:pPr lvl="2"/>
            <a:r>
              <a:rPr lang="en-US" dirty="0" smtClean="0"/>
              <a:t>14 </a:t>
            </a:r>
            <a:r>
              <a:rPr lang="en-US" dirty="0" err="1" smtClean="0"/>
              <a:t>Malonyl</a:t>
            </a:r>
            <a:r>
              <a:rPr lang="en-US" dirty="0" smtClean="0"/>
              <a:t> CoA </a:t>
            </a:r>
          </a:p>
          <a:p>
            <a:pPr lvl="2"/>
            <a:r>
              <a:rPr lang="en-US" dirty="0" smtClean="0"/>
              <a:t>7 Acetyl CoA (total of 21)</a:t>
            </a:r>
          </a:p>
          <a:p>
            <a:pPr lvl="2"/>
            <a:r>
              <a:rPr lang="en-US" dirty="0" smtClean="0"/>
              <a:t>14 ATP (to make </a:t>
            </a:r>
            <a:r>
              <a:rPr lang="en-US" dirty="0" err="1" smtClean="0"/>
              <a:t>Malonyl</a:t>
            </a:r>
            <a:r>
              <a:rPr lang="en-US" dirty="0" smtClean="0"/>
              <a:t> CoA)</a:t>
            </a:r>
          </a:p>
          <a:p>
            <a:pPr lvl="2"/>
            <a:r>
              <a:rPr lang="en-US" b="1" u="sng" dirty="0" smtClean="0"/>
              <a:t>14 NADPH </a:t>
            </a:r>
          </a:p>
          <a:p>
            <a:pPr lvl="1"/>
            <a:r>
              <a:rPr lang="en-US" dirty="0" smtClean="0"/>
              <a:t>Makes 1 Palmitate (C16:0)</a:t>
            </a:r>
            <a:endParaRPr lang="en-US" dirty="0"/>
          </a:p>
        </p:txBody>
      </p:sp>
      <p:sp>
        <p:nvSpPr>
          <p:cNvPr id="6" name="Content Placeholder 5"/>
          <p:cNvSpPr>
            <a:spLocks noGrp="1"/>
          </p:cNvSpPr>
          <p:nvPr>
            <p:ph sz="half" idx="2"/>
          </p:nvPr>
        </p:nvSpPr>
        <p:spPr/>
        <p:txBody>
          <a:bodyPr/>
          <a:lstStyle/>
          <a:p>
            <a:r>
              <a:rPr lang="en-US" dirty="0" smtClean="0"/>
              <a:t>Each Glucose-6-Phosphate in PPP</a:t>
            </a:r>
          </a:p>
          <a:p>
            <a:pPr lvl="1"/>
            <a:r>
              <a:rPr lang="en-US" dirty="0" smtClean="0"/>
              <a:t>Generates 2 NADPH</a:t>
            </a:r>
          </a:p>
          <a:p>
            <a:pPr lvl="1"/>
            <a:r>
              <a:rPr lang="en-US" dirty="0" smtClean="0"/>
              <a:t>Therefore you need 7 glucose molecules just to generate the NADPH for palmitate synthesis</a:t>
            </a:r>
            <a:endParaRPr lang="en-US" dirty="0"/>
          </a:p>
        </p:txBody>
      </p:sp>
    </p:spTree>
    <p:extLst>
      <p:ext uri="{BB962C8B-B14F-4D97-AF65-F5344CB8AC3E}">
        <p14:creationId xmlns:p14="http://schemas.microsoft.com/office/powerpoint/2010/main" val="1264388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Pentose Phosphate Entry</a:t>
            </a:r>
            <a:endParaRPr lang="en-US" dirty="0"/>
          </a:p>
        </p:txBody>
      </p:sp>
      <p:sp>
        <p:nvSpPr>
          <p:cNvPr id="3" name="Content Placeholder 2"/>
          <p:cNvSpPr>
            <a:spLocks noGrp="1"/>
          </p:cNvSpPr>
          <p:nvPr>
            <p:ph idx="1"/>
          </p:nvPr>
        </p:nvSpPr>
        <p:spPr>
          <a:xfrm>
            <a:off x="838200" y="1825625"/>
            <a:ext cx="7620000" cy="4351338"/>
          </a:xfrm>
        </p:spPr>
        <p:txBody>
          <a:bodyPr/>
          <a:lstStyle/>
          <a:p>
            <a:r>
              <a:rPr lang="en-US" dirty="0" smtClean="0"/>
              <a:t>First enzyme is the rate limiting and irreversible step</a:t>
            </a:r>
          </a:p>
          <a:p>
            <a:r>
              <a:rPr lang="en-US" dirty="0" smtClean="0"/>
              <a:t>Glucose-6-Phosphate Dehydrogenase</a:t>
            </a:r>
          </a:p>
          <a:p>
            <a:pPr lvl="1"/>
            <a:r>
              <a:rPr lang="en-US" dirty="0" smtClean="0"/>
              <a:t>Activated by its two substrates</a:t>
            </a:r>
          </a:p>
          <a:p>
            <a:pPr lvl="2"/>
            <a:r>
              <a:rPr lang="en-US" dirty="0" smtClean="0">
                <a:solidFill>
                  <a:srgbClr val="00B050"/>
                </a:solidFill>
              </a:rPr>
              <a:t>NADP</a:t>
            </a:r>
          </a:p>
          <a:p>
            <a:pPr lvl="2"/>
            <a:r>
              <a:rPr lang="en-US" dirty="0" smtClean="0">
                <a:solidFill>
                  <a:srgbClr val="00B050"/>
                </a:solidFill>
              </a:rPr>
              <a:t>Glucose-6-Phosphate</a:t>
            </a:r>
          </a:p>
          <a:p>
            <a:pPr lvl="1"/>
            <a:r>
              <a:rPr lang="en-US" dirty="0" smtClean="0"/>
              <a:t>Inhibited by high levels </a:t>
            </a:r>
            <a:r>
              <a:rPr lang="en-US" smtClean="0"/>
              <a:t>of </a:t>
            </a:r>
            <a:r>
              <a:rPr lang="en-US" smtClean="0">
                <a:solidFill>
                  <a:srgbClr val="FF0000"/>
                </a:solidFill>
              </a:rPr>
              <a:t>NADPH</a:t>
            </a:r>
            <a:endParaRPr lang="en-US" dirty="0" smtClean="0">
              <a:solidFill>
                <a:srgbClr val="FF0000"/>
              </a:solidFill>
            </a:endParaRPr>
          </a:p>
          <a:p>
            <a:endParaRPr lang="en-US" dirty="0"/>
          </a:p>
        </p:txBody>
      </p:sp>
    </p:spTree>
    <p:extLst>
      <p:ext uri="{BB962C8B-B14F-4D97-AF65-F5344CB8AC3E}">
        <p14:creationId xmlns:p14="http://schemas.microsoft.com/office/powerpoint/2010/main" val="1732658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G6PDH Deficiency and Favism</a:t>
            </a:r>
            <a:endParaRPr lang="en-US" dirty="0"/>
          </a:p>
        </p:txBody>
      </p:sp>
      <p:sp>
        <p:nvSpPr>
          <p:cNvPr id="3" name="Content Placeholder 2"/>
          <p:cNvSpPr>
            <a:spLocks noGrp="1"/>
          </p:cNvSpPr>
          <p:nvPr>
            <p:ph idx="1"/>
          </p:nvPr>
        </p:nvSpPr>
        <p:spPr>
          <a:xfrm>
            <a:off x="838200" y="1825625"/>
            <a:ext cx="5765800" cy="4351338"/>
          </a:xfrm>
        </p:spPr>
        <p:txBody>
          <a:bodyPr>
            <a:normAutofit lnSpcReduction="10000"/>
          </a:bodyPr>
          <a:lstStyle/>
          <a:p>
            <a:r>
              <a:rPr lang="en-US" dirty="0" smtClean="0"/>
              <a:t>Red blood cells are especially susceptible to oxidative damage</a:t>
            </a:r>
          </a:p>
          <a:p>
            <a:r>
              <a:rPr lang="en-US" dirty="0" smtClean="0"/>
              <a:t>Foods with oxidants in them can trigger hemolysis</a:t>
            </a:r>
          </a:p>
          <a:p>
            <a:pPr lvl="1"/>
            <a:r>
              <a:rPr lang="en-US" dirty="0" smtClean="0"/>
              <a:t>Fava beans contain oxidants </a:t>
            </a:r>
          </a:p>
          <a:p>
            <a:pPr lvl="1"/>
            <a:r>
              <a:rPr lang="en-US" dirty="0" smtClean="0"/>
              <a:t>Could extend for some to all legumes or oxidant medications (such as </a:t>
            </a:r>
            <a:r>
              <a:rPr lang="en-US" dirty="0" err="1" smtClean="0"/>
              <a:t>antimalarials</a:t>
            </a:r>
            <a:r>
              <a:rPr lang="en-US" dirty="0" smtClean="0"/>
              <a:t>)</a:t>
            </a:r>
          </a:p>
          <a:p>
            <a:pPr lvl="1"/>
            <a:r>
              <a:rPr lang="en-US" dirty="0" smtClean="0"/>
              <a:t>Global prevalence 4.6%, 20% in Africa</a:t>
            </a:r>
          </a:p>
          <a:p>
            <a:pPr lvl="1"/>
            <a:r>
              <a:rPr lang="en-US" dirty="0" smtClean="0"/>
              <a:t>May underlie Pythagoras’ ban on bean consumption</a:t>
            </a:r>
          </a:p>
          <a:p>
            <a:pPr lvl="1"/>
            <a:r>
              <a:rPr lang="en-US" dirty="0" smtClean="0"/>
              <a:t>X-Linked genetics</a:t>
            </a:r>
            <a:endParaRPr lang="en-US" dirty="0"/>
          </a:p>
        </p:txBody>
      </p:sp>
      <p:pic>
        <p:nvPicPr>
          <p:cNvPr id="4" name="Picture 3"/>
          <p:cNvPicPr>
            <a:picLocks noChangeAspect="1"/>
          </p:cNvPicPr>
          <p:nvPr/>
        </p:nvPicPr>
        <p:blipFill>
          <a:blip r:embed="rId2"/>
          <a:stretch>
            <a:fillRect/>
          </a:stretch>
        </p:blipFill>
        <p:spPr>
          <a:xfrm>
            <a:off x="6604000" y="1825625"/>
            <a:ext cx="5588000" cy="4191000"/>
          </a:xfrm>
          <a:prstGeom prst="rect">
            <a:avLst/>
          </a:prstGeom>
        </p:spPr>
      </p:pic>
    </p:spTree>
    <p:extLst>
      <p:ext uri="{BB962C8B-B14F-4D97-AF65-F5344CB8AC3E}">
        <p14:creationId xmlns:p14="http://schemas.microsoft.com/office/powerpoint/2010/main" val="798119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31B5324-FD4A-3244-A093-ED1D596F2ACD}" type="slidenum">
              <a:rPr lang="en-US" smtClean="0"/>
              <a:t>18</a:t>
            </a:fld>
            <a:endParaRPr lang="en-US"/>
          </a:p>
        </p:txBody>
      </p:sp>
      <p:sp>
        <p:nvSpPr>
          <p:cNvPr id="3" name="TextBox 2"/>
          <p:cNvSpPr txBox="1"/>
          <p:nvPr/>
        </p:nvSpPr>
        <p:spPr>
          <a:xfrm>
            <a:off x="7253034" y="4161433"/>
            <a:ext cx="2180597" cy="923330"/>
          </a:xfrm>
          <a:prstGeom prst="rect">
            <a:avLst/>
          </a:prstGeom>
          <a:noFill/>
        </p:spPr>
        <p:txBody>
          <a:bodyPr wrap="none" rtlCol="0">
            <a:spAutoFit/>
          </a:bodyPr>
          <a:lstStyle/>
          <a:p>
            <a:r>
              <a:rPr lang="en-US" dirty="0" smtClean="0"/>
              <a:t>G6PDH</a:t>
            </a:r>
          </a:p>
          <a:p>
            <a:r>
              <a:rPr lang="en-US" dirty="0" smtClean="0">
                <a:solidFill>
                  <a:schemeClr val="accent6"/>
                </a:solidFill>
              </a:rPr>
              <a:t>NADP</a:t>
            </a:r>
            <a:r>
              <a:rPr lang="en-US" dirty="0" smtClean="0"/>
              <a:t>/</a:t>
            </a:r>
            <a:r>
              <a:rPr lang="en-US" dirty="0" smtClean="0">
                <a:solidFill>
                  <a:srgbClr val="FF0000"/>
                </a:solidFill>
              </a:rPr>
              <a:t>NADPH</a:t>
            </a:r>
          </a:p>
          <a:p>
            <a:r>
              <a:rPr lang="en-US" dirty="0" smtClean="0">
                <a:solidFill>
                  <a:schemeClr val="accent6"/>
                </a:solidFill>
              </a:rPr>
              <a:t>Glucose-6-Phosphate</a:t>
            </a:r>
            <a:endParaRPr lang="en-US" dirty="0">
              <a:solidFill>
                <a:schemeClr val="accent6"/>
              </a:solidFill>
            </a:endParaRPr>
          </a:p>
        </p:txBody>
      </p:sp>
      <p:sp>
        <p:nvSpPr>
          <p:cNvPr id="8" name="TextBox 7"/>
          <p:cNvSpPr txBox="1"/>
          <p:nvPr/>
        </p:nvSpPr>
        <p:spPr>
          <a:xfrm>
            <a:off x="5210212" y="5149453"/>
            <a:ext cx="1660519" cy="1477328"/>
          </a:xfrm>
          <a:prstGeom prst="rect">
            <a:avLst/>
          </a:prstGeom>
          <a:noFill/>
        </p:spPr>
        <p:txBody>
          <a:bodyPr wrap="none" rtlCol="0">
            <a:spAutoFit/>
          </a:bodyPr>
          <a:lstStyle/>
          <a:p>
            <a:r>
              <a:rPr lang="en-US" dirty="0" smtClean="0"/>
              <a:t>PFK1</a:t>
            </a:r>
          </a:p>
          <a:p>
            <a:r>
              <a:rPr lang="en-US" dirty="0" smtClean="0">
                <a:solidFill>
                  <a:srgbClr val="FF0000"/>
                </a:solidFill>
              </a:rPr>
              <a:t>Citrate</a:t>
            </a:r>
          </a:p>
          <a:p>
            <a:r>
              <a:rPr lang="en-US" dirty="0" smtClean="0">
                <a:solidFill>
                  <a:schemeClr val="accent6"/>
                </a:solidFill>
              </a:rPr>
              <a:t>AMP</a:t>
            </a:r>
            <a:r>
              <a:rPr lang="en-US" dirty="0" smtClean="0"/>
              <a:t>/</a:t>
            </a:r>
            <a:r>
              <a:rPr lang="en-US" dirty="0" smtClean="0">
                <a:solidFill>
                  <a:srgbClr val="FF0000"/>
                </a:solidFill>
              </a:rPr>
              <a:t>ATP</a:t>
            </a:r>
          </a:p>
          <a:p>
            <a:r>
              <a:rPr lang="en-US" dirty="0" smtClean="0">
                <a:solidFill>
                  <a:schemeClr val="accent6"/>
                </a:solidFill>
              </a:rPr>
              <a:t>F26BP</a:t>
            </a:r>
          </a:p>
          <a:p>
            <a:r>
              <a:rPr lang="en-US" dirty="0" smtClean="0">
                <a:solidFill>
                  <a:srgbClr val="FF0000"/>
                </a:solidFill>
              </a:rPr>
              <a:t>Glucagon (liver)</a:t>
            </a:r>
            <a:endParaRPr lang="en-US" dirty="0">
              <a:solidFill>
                <a:srgbClr val="FF0000"/>
              </a:solidFill>
            </a:endParaRPr>
          </a:p>
        </p:txBody>
      </p:sp>
      <p:sp>
        <p:nvSpPr>
          <p:cNvPr id="9" name="TextBox 8"/>
          <p:cNvSpPr txBox="1"/>
          <p:nvPr/>
        </p:nvSpPr>
        <p:spPr>
          <a:xfrm>
            <a:off x="1538016" y="4179491"/>
            <a:ext cx="2180597" cy="923330"/>
          </a:xfrm>
          <a:prstGeom prst="rect">
            <a:avLst/>
          </a:prstGeom>
          <a:noFill/>
        </p:spPr>
        <p:txBody>
          <a:bodyPr wrap="none" rtlCol="0">
            <a:spAutoFit/>
          </a:bodyPr>
          <a:lstStyle/>
          <a:p>
            <a:pPr algn="r"/>
            <a:r>
              <a:rPr lang="en-US" dirty="0" smtClean="0"/>
              <a:t>GS</a:t>
            </a:r>
          </a:p>
          <a:p>
            <a:pPr algn="r"/>
            <a:r>
              <a:rPr lang="en-US" dirty="0" smtClean="0">
                <a:solidFill>
                  <a:schemeClr val="accent6"/>
                </a:solidFill>
              </a:rPr>
              <a:t>Glucose-6-Phosphate</a:t>
            </a:r>
          </a:p>
          <a:p>
            <a:pPr algn="r"/>
            <a:r>
              <a:rPr lang="en-US" dirty="0" smtClean="0">
                <a:solidFill>
                  <a:schemeClr val="accent6"/>
                </a:solidFill>
              </a:rPr>
              <a:t>Insulin/</a:t>
            </a:r>
            <a:r>
              <a:rPr lang="en-US" dirty="0" smtClean="0">
                <a:solidFill>
                  <a:srgbClr val="FF0000"/>
                </a:solidFill>
              </a:rPr>
              <a:t>Glucagon</a:t>
            </a:r>
            <a:endParaRPr lang="en-US" dirty="0">
              <a:solidFill>
                <a:srgbClr val="FF0000"/>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058" y="1070094"/>
            <a:ext cx="3912406" cy="4362926"/>
          </a:xfrm>
          <a:prstGeom prst="rect">
            <a:avLst/>
          </a:prstGeom>
        </p:spPr>
      </p:pic>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915173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Glycogen Metabolism</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970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#1</a:t>
            </a:r>
            <a:endParaRPr lang="en-US" dirty="0"/>
          </a:p>
        </p:txBody>
      </p:sp>
      <p:sp>
        <p:nvSpPr>
          <p:cNvPr id="3" name="Content Placeholder 2"/>
          <p:cNvSpPr>
            <a:spLocks noGrp="1"/>
          </p:cNvSpPr>
          <p:nvPr>
            <p:ph idx="1"/>
          </p:nvPr>
        </p:nvSpPr>
        <p:spPr/>
        <p:txBody>
          <a:bodyPr/>
          <a:lstStyle/>
          <a:p>
            <a:pPr marL="0" indent="0">
              <a:buNone/>
            </a:pPr>
            <a:r>
              <a:rPr lang="en-US" dirty="0" smtClean="0"/>
              <a:t>What process is the breakdown of glycogen to glucose in the cell?</a:t>
            </a:r>
          </a:p>
          <a:p>
            <a:pPr marL="514350" indent="-514350">
              <a:buFont typeface="+mj-lt"/>
              <a:buAutoNum type="alphaUcPeriod"/>
            </a:pPr>
            <a:r>
              <a:rPr lang="en-US" dirty="0" smtClean="0"/>
              <a:t>Glycogenesis</a:t>
            </a:r>
          </a:p>
          <a:p>
            <a:pPr marL="514350" indent="-514350">
              <a:buFont typeface="+mj-lt"/>
              <a:buAutoNum type="alphaUcPeriod"/>
            </a:pPr>
            <a:r>
              <a:rPr lang="en-US" dirty="0" err="1" smtClean="0"/>
              <a:t>Glycogenolysis</a:t>
            </a:r>
            <a:endParaRPr lang="en-US" dirty="0" smtClean="0"/>
          </a:p>
          <a:p>
            <a:pPr marL="514350" indent="-514350">
              <a:buFont typeface="+mj-lt"/>
              <a:buAutoNum type="alphaUcPeriod"/>
            </a:pPr>
            <a:r>
              <a:rPr lang="en-US" dirty="0" smtClean="0"/>
              <a:t>Glycolysis</a:t>
            </a:r>
          </a:p>
          <a:p>
            <a:pPr marL="514350" indent="-514350">
              <a:buFont typeface="+mj-lt"/>
              <a:buAutoNum type="alphaUcPeriod"/>
            </a:pPr>
            <a:r>
              <a:rPr lang="en-US" dirty="0" smtClean="0"/>
              <a:t>Gluconeogenesis</a:t>
            </a:r>
            <a:endParaRPr lang="en-US" dirty="0"/>
          </a:p>
        </p:txBody>
      </p:sp>
    </p:spTree>
    <p:extLst>
      <p:ext uri="{BB962C8B-B14F-4D97-AF65-F5344CB8AC3E}">
        <p14:creationId xmlns:p14="http://schemas.microsoft.com/office/powerpoint/2010/main" val="1523228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Metabolism is Easy!</a:t>
            </a:r>
            <a:endParaRPr lang="en-US" dirty="0"/>
          </a:p>
        </p:txBody>
      </p:sp>
      <p:pic>
        <p:nvPicPr>
          <p:cNvPr id="4" name="Picture 2" descr="D:\Arun-Backup\project\Ferrier\Image_Bank\image_bank\images\jpg\figure_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868488"/>
            <a:ext cx="2773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96000" y="5244662"/>
            <a:ext cx="1941494" cy="369332"/>
          </a:xfrm>
          <a:prstGeom prst="rect">
            <a:avLst/>
          </a:prstGeom>
          <a:noFill/>
        </p:spPr>
        <p:txBody>
          <a:bodyPr wrap="none" rtlCol="0">
            <a:spAutoFit/>
          </a:bodyPr>
          <a:lstStyle/>
          <a:p>
            <a:r>
              <a:rPr lang="en-US" smtClean="0"/>
              <a:t>Glycogen Synthase</a:t>
            </a:r>
            <a:endParaRPr lang="en-US"/>
          </a:p>
        </p:txBody>
      </p:sp>
      <p:sp>
        <p:nvSpPr>
          <p:cNvPr id="6" name="TextBox 5"/>
          <p:cNvSpPr txBox="1"/>
          <p:nvPr/>
        </p:nvSpPr>
        <p:spPr>
          <a:xfrm>
            <a:off x="1841646" y="5244662"/>
            <a:ext cx="2471382" cy="369332"/>
          </a:xfrm>
          <a:prstGeom prst="rect">
            <a:avLst/>
          </a:prstGeom>
          <a:noFill/>
        </p:spPr>
        <p:txBody>
          <a:bodyPr wrap="none" rtlCol="0">
            <a:spAutoFit/>
          </a:bodyPr>
          <a:lstStyle/>
          <a:p>
            <a:r>
              <a:rPr lang="en-US" smtClean="0"/>
              <a:t>Glycogen Phosphorylase</a:t>
            </a:r>
            <a:endParaRPr lang="en-US"/>
          </a:p>
        </p:txBody>
      </p:sp>
    </p:spTree>
    <p:extLst>
      <p:ext uri="{BB962C8B-B14F-4D97-AF65-F5344CB8AC3E}">
        <p14:creationId xmlns:p14="http://schemas.microsoft.com/office/powerpoint/2010/main" val="1006161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Tissue-Dependent Roles in Glycogen Metabolism</a:t>
            </a:r>
            <a:endParaRPr lang="en-US" dirty="0"/>
          </a:p>
        </p:txBody>
      </p:sp>
      <p:pic>
        <p:nvPicPr>
          <p:cNvPr id="4" name="Picture 2" descr="D:\Arun-Backup\project\Ferrier\Image_Bank\image_bank\images\jpg\figure_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1690688"/>
            <a:ext cx="4198937"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7675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liver release glucose but muscle utilizes it for 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Liver cannot use glucose for energy because it has no mitochondria</a:t>
            </a:r>
          </a:p>
          <a:p>
            <a:pPr marL="514350" indent="-514350">
              <a:buFont typeface="+mj-lt"/>
              <a:buAutoNum type="alphaUcPeriod"/>
            </a:pPr>
            <a:r>
              <a:rPr lang="en-US" dirty="0" smtClean="0"/>
              <a:t>Liver cannot use glucose for energy because it has no PDH</a:t>
            </a:r>
          </a:p>
          <a:p>
            <a:pPr marL="514350" indent="-514350">
              <a:buFont typeface="+mj-lt"/>
              <a:buAutoNum type="alphaUcPeriod"/>
            </a:pPr>
            <a:r>
              <a:rPr lang="en-US" dirty="0" smtClean="0"/>
              <a:t>Muscle cannot release glucose because of a lack of G6Pase</a:t>
            </a:r>
          </a:p>
          <a:p>
            <a:pPr marL="514350" indent="-514350">
              <a:buFont typeface="+mj-lt"/>
              <a:buAutoNum type="alphaUcPeriod"/>
            </a:pPr>
            <a:r>
              <a:rPr lang="en-US" dirty="0" smtClean="0"/>
              <a:t>Muscle cannot release glucose because of a lack of GLUT4</a:t>
            </a:r>
            <a:endParaRPr lang="en-US" dirty="0"/>
          </a:p>
        </p:txBody>
      </p:sp>
    </p:spTree>
    <p:extLst>
      <p:ext uri="{BB962C8B-B14F-4D97-AF65-F5344CB8AC3E}">
        <p14:creationId xmlns:p14="http://schemas.microsoft.com/office/powerpoint/2010/main" val="207310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415611" y="992767"/>
            <a:ext cx="11360800" cy="2736800"/>
          </a:xfrm>
          <a:prstGeom prst="rect">
            <a:avLst/>
          </a:prstGeom>
        </p:spPr>
        <p:txBody>
          <a:bodyPr vert="horz" wrap="square" lIns="121900" tIns="121900" rIns="121900" bIns="121900" rtlCol="0" anchor="b" anchorCtr="0">
            <a:noAutofit/>
          </a:bodyPr>
          <a:lstStyle/>
          <a:p>
            <a:pPr>
              <a:spcBef>
                <a:spcPts val="0"/>
              </a:spcBef>
            </a:pPr>
            <a:r>
              <a:rPr lang="en"/>
              <a:t>Glycogen and Exercise</a:t>
            </a:r>
          </a:p>
        </p:txBody>
      </p:sp>
    </p:spTree>
    <p:extLst>
      <p:ext uri="{BB962C8B-B14F-4D97-AF65-F5344CB8AC3E}">
        <p14:creationId xmlns:p14="http://schemas.microsoft.com/office/powerpoint/2010/main" val="651776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Glycogen Storage</a:t>
            </a:r>
          </a:p>
        </p:txBody>
      </p:sp>
      <p:pic>
        <p:nvPicPr>
          <p:cNvPr id="60" name="Shape 60"/>
          <p:cNvPicPr preferRelativeResize="0"/>
          <p:nvPr/>
        </p:nvPicPr>
        <p:blipFill>
          <a:blip r:embed="rId3">
            <a:alphaModFix/>
          </a:blip>
          <a:stretch>
            <a:fillRect/>
          </a:stretch>
        </p:blipFill>
        <p:spPr>
          <a:xfrm>
            <a:off x="860421" y="1207836"/>
            <a:ext cx="10471167" cy="5212787"/>
          </a:xfrm>
          <a:prstGeom prst="rect">
            <a:avLst/>
          </a:prstGeom>
          <a:noFill/>
          <a:ln>
            <a:noFill/>
          </a:ln>
        </p:spPr>
      </p:pic>
    </p:spTree>
    <p:extLst>
      <p:ext uri="{BB962C8B-B14F-4D97-AF65-F5344CB8AC3E}">
        <p14:creationId xmlns:p14="http://schemas.microsoft.com/office/powerpoint/2010/main" val="1033432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9033" y="593367"/>
            <a:ext cx="4818000" cy="1770800"/>
          </a:xfrm>
          <a:prstGeom prst="rect">
            <a:avLst/>
          </a:prstGeom>
        </p:spPr>
        <p:txBody>
          <a:bodyPr vert="horz" wrap="square" lIns="121900" tIns="121900" rIns="121900" bIns="121900" rtlCol="0" anchor="t" anchorCtr="0">
            <a:noAutofit/>
          </a:bodyPr>
          <a:lstStyle/>
          <a:p>
            <a:pPr algn="ctr"/>
            <a:r>
              <a:rPr lang="en"/>
              <a:t>Source of Energy During Exercise</a:t>
            </a:r>
          </a:p>
        </p:txBody>
      </p:sp>
      <p:pic>
        <p:nvPicPr>
          <p:cNvPr id="66" name="Shape 66"/>
          <p:cNvPicPr preferRelativeResize="0"/>
          <p:nvPr/>
        </p:nvPicPr>
        <p:blipFill rotWithShape="1">
          <a:blip r:embed="rId3">
            <a:alphaModFix/>
          </a:blip>
          <a:srcRect l="9947" r="17282" b="3595"/>
          <a:stretch/>
        </p:blipFill>
        <p:spPr>
          <a:xfrm>
            <a:off x="4908899" y="593368"/>
            <a:ext cx="6305208" cy="6264633"/>
          </a:xfrm>
          <a:prstGeom prst="rect">
            <a:avLst/>
          </a:prstGeom>
          <a:noFill/>
          <a:ln>
            <a:noFill/>
          </a:ln>
        </p:spPr>
      </p:pic>
    </p:spTree>
    <p:extLst>
      <p:ext uri="{BB962C8B-B14F-4D97-AF65-F5344CB8AC3E}">
        <p14:creationId xmlns:p14="http://schemas.microsoft.com/office/powerpoint/2010/main" val="1945791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Shape 71"/>
          <p:cNvPicPr preferRelativeResize="0"/>
          <p:nvPr/>
        </p:nvPicPr>
        <p:blipFill rotWithShape="1">
          <a:blip r:embed="rId3">
            <a:alphaModFix/>
          </a:blip>
          <a:srcRect l="9634" t="4869" r="16759" b="7549"/>
          <a:stretch/>
        </p:blipFill>
        <p:spPr>
          <a:xfrm>
            <a:off x="4818634" y="846200"/>
            <a:ext cx="6460965" cy="5765832"/>
          </a:xfrm>
          <a:prstGeom prst="rect">
            <a:avLst/>
          </a:prstGeom>
          <a:noFill/>
          <a:ln>
            <a:noFill/>
          </a:ln>
        </p:spPr>
      </p:pic>
      <p:sp>
        <p:nvSpPr>
          <p:cNvPr id="72" name="Shape 72"/>
          <p:cNvSpPr txBox="1">
            <a:spLocks noGrp="1"/>
          </p:cNvSpPr>
          <p:nvPr>
            <p:ph type="title"/>
          </p:nvPr>
        </p:nvSpPr>
        <p:spPr>
          <a:xfrm>
            <a:off x="223767" y="593367"/>
            <a:ext cx="4818000" cy="1770800"/>
          </a:xfrm>
          <a:prstGeom prst="rect">
            <a:avLst/>
          </a:prstGeom>
        </p:spPr>
        <p:txBody>
          <a:bodyPr vert="horz" wrap="square" lIns="121900" tIns="121900" rIns="121900" bIns="121900" rtlCol="0" anchor="t" anchorCtr="0">
            <a:noAutofit/>
          </a:bodyPr>
          <a:lstStyle/>
          <a:p>
            <a:pPr algn="ctr"/>
            <a:r>
              <a:rPr lang="en"/>
              <a:t>Source of Energy During Exercise</a:t>
            </a:r>
          </a:p>
        </p:txBody>
      </p:sp>
    </p:spTree>
    <p:extLst>
      <p:ext uri="{BB962C8B-B14F-4D97-AF65-F5344CB8AC3E}">
        <p14:creationId xmlns:p14="http://schemas.microsoft.com/office/powerpoint/2010/main" val="1921612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15600" y="593367"/>
            <a:ext cx="11441600" cy="763600"/>
          </a:xfrm>
          <a:prstGeom prst="rect">
            <a:avLst/>
          </a:prstGeom>
        </p:spPr>
        <p:txBody>
          <a:bodyPr vert="horz" wrap="square" lIns="121900" tIns="121900" rIns="121900" bIns="121900" rtlCol="0" anchor="t" anchorCtr="0">
            <a:noAutofit/>
          </a:bodyPr>
          <a:lstStyle/>
          <a:p>
            <a:r>
              <a:rPr lang="en"/>
              <a:t>Pathway that Blocks Fat Oxidation at High Intensities</a:t>
            </a:r>
          </a:p>
        </p:txBody>
      </p:sp>
      <p:pic>
        <p:nvPicPr>
          <p:cNvPr id="78" name="Shape 78"/>
          <p:cNvPicPr preferRelativeResize="0"/>
          <p:nvPr/>
        </p:nvPicPr>
        <p:blipFill rotWithShape="1">
          <a:blip r:embed="rId3">
            <a:alphaModFix/>
          </a:blip>
          <a:srcRect l="16435" t="16156" r="5634"/>
          <a:stretch/>
        </p:blipFill>
        <p:spPr>
          <a:xfrm>
            <a:off x="2825667" y="1536634"/>
            <a:ext cx="6540667" cy="5278132"/>
          </a:xfrm>
          <a:prstGeom prst="rect">
            <a:avLst/>
          </a:prstGeom>
          <a:noFill/>
          <a:ln>
            <a:noFill/>
          </a:ln>
        </p:spPr>
      </p:pic>
    </p:spTree>
    <p:extLst>
      <p:ext uri="{BB962C8B-B14F-4D97-AF65-F5344CB8AC3E}">
        <p14:creationId xmlns:p14="http://schemas.microsoft.com/office/powerpoint/2010/main" val="1672679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Muscle Glycogen Depletion During Exercise</a:t>
            </a:r>
          </a:p>
        </p:txBody>
      </p:sp>
      <p:pic>
        <p:nvPicPr>
          <p:cNvPr id="84" name="Shape 84"/>
          <p:cNvPicPr preferRelativeResize="0"/>
          <p:nvPr/>
        </p:nvPicPr>
        <p:blipFill>
          <a:blip r:embed="rId3">
            <a:alphaModFix/>
          </a:blip>
          <a:stretch>
            <a:fillRect/>
          </a:stretch>
        </p:blipFill>
        <p:spPr>
          <a:xfrm>
            <a:off x="1939901" y="1536634"/>
            <a:ext cx="8312207" cy="5321367"/>
          </a:xfrm>
          <a:prstGeom prst="rect">
            <a:avLst/>
          </a:prstGeom>
          <a:noFill/>
          <a:ln>
            <a:noFill/>
          </a:ln>
        </p:spPr>
      </p:pic>
    </p:spTree>
    <p:extLst>
      <p:ext uri="{BB962C8B-B14F-4D97-AF65-F5344CB8AC3E}">
        <p14:creationId xmlns:p14="http://schemas.microsoft.com/office/powerpoint/2010/main" val="677797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Pathways of ATP Production</a:t>
            </a:r>
          </a:p>
        </p:txBody>
      </p:sp>
      <p:pic>
        <p:nvPicPr>
          <p:cNvPr id="90" name="Shape 90"/>
          <p:cNvPicPr preferRelativeResize="0"/>
          <p:nvPr/>
        </p:nvPicPr>
        <p:blipFill rotWithShape="1">
          <a:blip r:embed="rId3">
            <a:alphaModFix/>
          </a:blip>
          <a:srcRect l="18390" t="20391" r="5523" b="8952"/>
          <a:stretch/>
        </p:blipFill>
        <p:spPr>
          <a:xfrm>
            <a:off x="2275950" y="1536634"/>
            <a:ext cx="7640113" cy="5321365"/>
          </a:xfrm>
          <a:prstGeom prst="rect">
            <a:avLst/>
          </a:prstGeom>
          <a:noFill/>
          <a:ln>
            <a:noFill/>
          </a:ln>
        </p:spPr>
      </p:pic>
    </p:spTree>
    <p:extLst>
      <p:ext uri="{BB962C8B-B14F-4D97-AF65-F5344CB8AC3E}">
        <p14:creationId xmlns:p14="http://schemas.microsoft.com/office/powerpoint/2010/main" val="1763457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Which is most true about glycogen synthase (GS) and glycogen phosphorylase (GP) activity and phosphorylation</a:t>
            </a:r>
          </a:p>
          <a:p>
            <a:pPr marL="514350" indent="-514350">
              <a:buFont typeface="+mj-lt"/>
              <a:buAutoNum type="alphaUcPeriod"/>
            </a:pPr>
            <a:r>
              <a:rPr lang="en-US" dirty="0" smtClean="0"/>
              <a:t>Phosphorylation of both GP and GS increases activity</a:t>
            </a:r>
          </a:p>
          <a:p>
            <a:pPr marL="514350" indent="-514350">
              <a:buFont typeface="+mj-lt"/>
              <a:buAutoNum type="alphaUcPeriod"/>
            </a:pPr>
            <a:r>
              <a:rPr lang="en-US" dirty="0" smtClean="0"/>
              <a:t>Phosphorylation of both GP and GS decreases activity</a:t>
            </a:r>
          </a:p>
          <a:p>
            <a:pPr marL="514350" indent="-514350">
              <a:buFont typeface="+mj-lt"/>
              <a:buAutoNum type="alphaUcPeriod"/>
            </a:pPr>
            <a:r>
              <a:rPr lang="en-US" dirty="0" smtClean="0"/>
              <a:t>Phosphorylation increases the activity of GS but not GP</a:t>
            </a:r>
          </a:p>
          <a:p>
            <a:pPr marL="514350" indent="-514350">
              <a:buFont typeface="+mj-lt"/>
              <a:buAutoNum type="alphaUcPeriod"/>
            </a:pPr>
            <a:r>
              <a:rPr lang="en-US" dirty="0" smtClean="0"/>
              <a:t>Phosphorylation increases the activity of GP but not GS</a:t>
            </a:r>
            <a:endParaRPr lang="en-US" dirty="0"/>
          </a:p>
        </p:txBody>
      </p:sp>
    </p:spTree>
    <p:extLst>
      <p:ext uri="{BB962C8B-B14F-4D97-AF65-F5344CB8AC3E}">
        <p14:creationId xmlns:p14="http://schemas.microsoft.com/office/powerpoint/2010/main" val="1138768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Low Carb Diet and Exercise Performance</a:t>
            </a:r>
          </a:p>
        </p:txBody>
      </p:sp>
      <p:pic>
        <p:nvPicPr>
          <p:cNvPr id="96" name="Shape 96"/>
          <p:cNvPicPr preferRelativeResize="0"/>
          <p:nvPr/>
        </p:nvPicPr>
        <p:blipFill rotWithShape="1">
          <a:blip r:embed="rId3">
            <a:alphaModFix/>
          </a:blip>
          <a:srcRect t="19212" b="8668"/>
          <a:stretch/>
        </p:blipFill>
        <p:spPr>
          <a:xfrm>
            <a:off x="1010700" y="1356967"/>
            <a:ext cx="10170584" cy="5501032"/>
          </a:xfrm>
          <a:prstGeom prst="rect">
            <a:avLst/>
          </a:prstGeom>
          <a:noFill/>
          <a:ln>
            <a:noFill/>
          </a:ln>
        </p:spPr>
      </p:pic>
    </p:spTree>
    <p:extLst>
      <p:ext uri="{BB962C8B-B14F-4D97-AF65-F5344CB8AC3E}">
        <p14:creationId xmlns:p14="http://schemas.microsoft.com/office/powerpoint/2010/main" val="104269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Glycogen</a:t>
            </a:r>
            <a:endParaRPr lang="en-US" dirty="0"/>
          </a:p>
        </p:txBody>
      </p:sp>
      <p:pic>
        <p:nvPicPr>
          <p:cNvPr id="4" name="Picture 3"/>
          <p:cNvPicPr>
            <a:picLocks noChangeAspect="1"/>
          </p:cNvPicPr>
          <p:nvPr/>
        </p:nvPicPr>
        <p:blipFill>
          <a:blip r:embed="rId3"/>
          <a:stretch>
            <a:fillRect/>
          </a:stretch>
        </p:blipFill>
        <p:spPr>
          <a:xfrm>
            <a:off x="987973" y="1566042"/>
            <a:ext cx="9444487" cy="3683350"/>
          </a:xfrm>
          <a:prstGeom prst="rect">
            <a:avLst/>
          </a:prstGeom>
        </p:spPr>
      </p:pic>
      <p:pic>
        <p:nvPicPr>
          <p:cNvPr id="5" name="Picture 4"/>
          <p:cNvPicPr>
            <a:picLocks noChangeAspect="1"/>
          </p:cNvPicPr>
          <p:nvPr/>
        </p:nvPicPr>
        <p:blipFill rotWithShape="1">
          <a:blip r:embed="rId4"/>
          <a:srcRect r="49596"/>
          <a:stretch/>
        </p:blipFill>
        <p:spPr>
          <a:xfrm>
            <a:off x="2411413" y="1365249"/>
            <a:ext cx="5191704" cy="5292725"/>
          </a:xfrm>
          <a:prstGeom prst="rect">
            <a:avLst/>
          </a:prstGeom>
        </p:spPr>
      </p:pic>
    </p:spTree>
    <p:extLst>
      <p:ext uri="{BB962C8B-B14F-4D97-AF65-F5344CB8AC3E}">
        <p14:creationId xmlns:p14="http://schemas.microsoft.com/office/powerpoint/2010/main" val="12750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polysaccharide is glycogen most similar to?</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Amylose</a:t>
            </a:r>
          </a:p>
          <a:p>
            <a:pPr marL="514350" indent="-514350">
              <a:buFont typeface="+mj-lt"/>
              <a:buAutoNum type="alphaUcPeriod"/>
            </a:pPr>
            <a:r>
              <a:rPr lang="en-US" dirty="0" smtClean="0"/>
              <a:t>Amylopectin</a:t>
            </a:r>
          </a:p>
          <a:p>
            <a:pPr marL="514350" indent="-514350">
              <a:buFont typeface="+mj-lt"/>
              <a:buAutoNum type="alphaUcPeriod"/>
            </a:pPr>
            <a:r>
              <a:rPr lang="en-US" dirty="0" smtClean="0"/>
              <a:t>Cellulose</a:t>
            </a:r>
          </a:p>
          <a:p>
            <a:pPr marL="514350" indent="-514350">
              <a:buFont typeface="+mj-lt"/>
              <a:buAutoNum type="alphaUcPeriod"/>
            </a:pPr>
            <a:r>
              <a:rPr lang="en-US" dirty="0" smtClean="0"/>
              <a:t>Glucose</a:t>
            </a:r>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1190638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Remove Branch Points</a:t>
            </a:r>
            <a:endParaRPr lang="en-US" dirty="0"/>
          </a:p>
        </p:txBody>
      </p:sp>
      <p:pic>
        <p:nvPicPr>
          <p:cNvPr id="4" name="Picture 3"/>
          <p:cNvPicPr>
            <a:picLocks noChangeAspect="1"/>
          </p:cNvPicPr>
          <p:nvPr/>
        </p:nvPicPr>
        <p:blipFill>
          <a:blip r:embed="rId2"/>
          <a:stretch>
            <a:fillRect/>
          </a:stretch>
        </p:blipFill>
        <p:spPr>
          <a:xfrm>
            <a:off x="2571926" y="1608082"/>
            <a:ext cx="5395479" cy="5249917"/>
          </a:xfrm>
          <a:prstGeom prst="rect">
            <a:avLst/>
          </a:prstGeom>
        </p:spPr>
      </p:pic>
      <p:sp>
        <p:nvSpPr>
          <p:cNvPr id="5" name="TextBox 4"/>
          <p:cNvSpPr txBox="1"/>
          <p:nvPr/>
        </p:nvSpPr>
        <p:spPr>
          <a:xfrm>
            <a:off x="8858250" y="1800225"/>
            <a:ext cx="2386013" cy="1815882"/>
          </a:xfrm>
          <a:prstGeom prst="rect">
            <a:avLst/>
          </a:prstGeom>
          <a:noFill/>
        </p:spPr>
        <p:txBody>
          <a:bodyPr wrap="square" rtlCol="0">
            <a:spAutoFit/>
          </a:bodyPr>
          <a:lstStyle/>
          <a:p>
            <a:r>
              <a:rPr lang="en-US" sz="2800" dirty="0" smtClean="0"/>
              <a:t>This is catalyzed by a single enzyme called AGL</a:t>
            </a:r>
            <a:endParaRPr lang="en-US" sz="2800" dirty="0"/>
          </a:p>
        </p:txBody>
      </p:sp>
      <p:sp>
        <p:nvSpPr>
          <p:cNvPr id="6" name="TextBox 5"/>
          <p:cNvSpPr txBox="1"/>
          <p:nvPr/>
        </p:nvSpPr>
        <p:spPr>
          <a:xfrm>
            <a:off x="8858250" y="4233040"/>
            <a:ext cx="2891790" cy="1384995"/>
          </a:xfrm>
          <a:prstGeom prst="rect">
            <a:avLst/>
          </a:prstGeom>
          <a:noFill/>
        </p:spPr>
        <p:txBody>
          <a:bodyPr wrap="square" rtlCol="0">
            <a:spAutoFit/>
          </a:bodyPr>
          <a:lstStyle/>
          <a:p>
            <a:r>
              <a:rPr lang="en-US" sz="2800" dirty="0" smtClean="0"/>
              <a:t>What are some advantages of branching?</a:t>
            </a:r>
            <a:endParaRPr lang="en-US" sz="2800" dirty="0"/>
          </a:p>
        </p:txBody>
      </p:sp>
    </p:spTree>
    <p:extLst>
      <p:ext uri="{BB962C8B-B14F-4D97-AF65-F5344CB8AC3E}">
        <p14:creationId xmlns:p14="http://schemas.microsoft.com/office/powerpoint/2010/main" val="7608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Cori’s Disease</a:t>
            </a:r>
            <a:endParaRPr lang="en-US" dirty="0"/>
          </a:p>
        </p:txBody>
      </p:sp>
      <p:sp>
        <p:nvSpPr>
          <p:cNvPr id="3" name="Content Placeholder 2"/>
          <p:cNvSpPr>
            <a:spLocks noGrp="1"/>
          </p:cNvSpPr>
          <p:nvPr>
            <p:ph idx="1"/>
          </p:nvPr>
        </p:nvSpPr>
        <p:spPr>
          <a:xfrm>
            <a:off x="838200" y="1825625"/>
            <a:ext cx="7144657" cy="4351338"/>
          </a:xfrm>
        </p:spPr>
        <p:txBody>
          <a:bodyPr>
            <a:normAutofit fontScale="92500" lnSpcReduction="20000"/>
          </a:bodyPr>
          <a:lstStyle/>
          <a:p>
            <a:r>
              <a:rPr lang="en-US" dirty="0" smtClean="0"/>
              <a:t>Mutations in debranching enzyme (</a:t>
            </a:r>
            <a:r>
              <a:rPr lang="en-US" i="1" dirty="0" smtClean="0"/>
              <a:t>AGL</a:t>
            </a:r>
            <a:r>
              <a:rPr lang="en-US" dirty="0" smtClean="0"/>
              <a:t>)</a:t>
            </a:r>
          </a:p>
          <a:p>
            <a:r>
              <a:rPr lang="en-US" dirty="0" smtClean="0"/>
              <a:t>Single gene in all tissues, </a:t>
            </a:r>
            <a:r>
              <a:rPr lang="en-US" u="sng" dirty="0" smtClean="0"/>
              <a:t>autosomal recessive</a:t>
            </a:r>
          </a:p>
          <a:p>
            <a:r>
              <a:rPr lang="en-US" dirty="0" smtClean="0"/>
              <a:t>Mutations result in:</a:t>
            </a:r>
          </a:p>
          <a:p>
            <a:pPr lvl="1"/>
            <a:r>
              <a:rPr lang="en-US" dirty="0" smtClean="0"/>
              <a:t>Buildup of highly branched glycogen</a:t>
            </a:r>
          </a:p>
          <a:p>
            <a:pPr lvl="1"/>
            <a:r>
              <a:rPr lang="en-US" dirty="0" smtClean="0"/>
              <a:t>Hypoglycemia</a:t>
            </a:r>
          </a:p>
          <a:p>
            <a:pPr lvl="1"/>
            <a:r>
              <a:rPr lang="en-US" dirty="0" smtClean="0"/>
              <a:t>Hepatomegaly (enlarged liver)</a:t>
            </a:r>
          </a:p>
          <a:p>
            <a:pPr lvl="1"/>
            <a:r>
              <a:rPr lang="en-US" dirty="0" smtClean="0"/>
              <a:t>Hyperlipidemia</a:t>
            </a:r>
          </a:p>
          <a:p>
            <a:pPr lvl="1"/>
            <a:r>
              <a:rPr lang="en-US" dirty="0" smtClean="0"/>
              <a:t>Poor muscle tone (</a:t>
            </a:r>
            <a:r>
              <a:rPr lang="en-US" dirty="0" err="1" smtClean="0"/>
              <a:t>hypotonia</a:t>
            </a:r>
            <a:r>
              <a:rPr lang="en-US" dirty="0" smtClean="0"/>
              <a:t>)</a:t>
            </a:r>
          </a:p>
          <a:p>
            <a:pPr lvl="1"/>
            <a:r>
              <a:rPr lang="en-US" dirty="0" smtClean="0"/>
              <a:t>Muscle degeneration (myopathy)</a:t>
            </a:r>
          </a:p>
          <a:p>
            <a:pPr lvl="1"/>
            <a:r>
              <a:rPr lang="en-US" dirty="0" smtClean="0"/>
              <a:t>Weakened hearts (cardiomyopathy)</a:t>
            </a:r>
          </a:p>
          <a:p>
            <a:r>
              <a:rPr lang="en-US" dirty="0" smtClean="0"/>
              <a:t>Can affect muscle/liver/heart differentially, unknown why</a:t>
            </a:r>
            <a:endParaRPr lang="en-US" dirty="0"/>
          </a:p>
        </p:txBody>
      </p:sp>
    </p:spTree>
    <p:extLst>
      <p:ext uri="{BB962C8B-B14F-4D97-AF65-F5344CB8AC3E}">
        <p14:creationId xmlns:p14="http://schemas.microsoft.com/office/powerpoint/2010/main" val="40541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Diseases Exercise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001896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Regulation of </a:t>
            </a:r>
            <a:r>
              <a:rPr lang="en-US" dirty="0" err="1" smtClean="0"/>
              <a:t>Glycogenolysis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50937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Phosphorylase Releases Most Glucose Molecules</a:t>
            </a:r>
            <a:endParaRPr lang="en-US" dirty="0"/>
          </a:p>
        </p:txBody>
      </p:sp>
      <p:pic>
        <p:nvPicPr>
          <p:cNvPr id="4" name="Picture 2" descr="D:\Arun-Backup\project\Ferrier\Image_Bank\image_bank\images\jpg\figure_1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2133600"/>
            <a:ext cx="247650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509385" y="2475260"/>
            <a:ext cx="4257675" cy="3539430"/>
          </a:xfrm>
          <a:prstGeom prst="rect">
            <a:avLst/>
          </a:prstGeom>
          <a:noFill/>
        </p:spPr>
        <p:txBody>
          <a:bodyPr wrap="square" rtlCol="0">
            <a:spAutoFit/>
          </a:bodyPr>
          <a:lstStyle/>
          <a:p>
            <a:r>
              <a:rPr lang="en-US" sz="2800" dirty="0" smtClean="0"/>
              <a:t>Note that muscle and liver have different isoforms of glycogen phosphorylase and therefore can be regulated differently.</a:t>
            </a:r>
          </a:p>
          <a:p>
            <a:endParaRPr lang="en-US" sz="2800" dirty="0"/>
          </a:p>
          <a:p>
            <a:r>
              <a:rPr lang="en-US" sz="2800" dirty="0" smtClean="0"/>
              <a:t>Why are these differences advantageous?</a:t>
            </a:r>
            <a:endParaRPr lang="en-US" sz="2800" dirty="0"/>
          </a:p>
        </p:txBody>
      </p:sp>
    </p:spTree>
    <p:extLst>
      <p:ext uri="{BB962C8B-B14F-4D97-AF65-F5344CB8AC3E}">
        <p14:creationId xmlns:p14="http://schemas.microsoft.com/office/powerpoint/2010/main" val="16120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Glucagon and Epinephrine</a:t>
            </a:r>
            <a:endParaRPr lang="en-US" dirty="0"/>
          </a:p>
        </p:txBody>
      </p:sp>
      <p:sp>
        <p:nvSpPr>
          <p:cNvPr id="3" name="Text Placeholder 2"/>
          <p:cNvSpPr>
            <a:spLocks noGrp="1"/>
          </p:cNvSpPr>
          <p:nvPr>
            <p:ph type="body" idx="1"/>
          </p:nvPr>
        </p:nvSpPr>
        <p:spPr/>
        <p:txBody>
          <a:bodyPr/>
          <a:lstStyle/>
          <a:p>
            <a:r>
              <a:rPr lang="en-US" dirty="0" smtClean="0"/>
              <a:t>Quick review</a:t>
            </a:r>
            <a:endParaRPr lang="en-US" dirty="0"/>
          </a:p>
        </p:txBody>
      </p:sp>
    </p:spTree>
    <p:extLst>
      <p:ext uri="{BB962C8B-B14F-4D97-AF65-F5344CB8AC3E}">
        <p14:creationId xmlns:p14="http://schemas.microsoft.com/office/powerpoint/2010/main" val="13455547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Physiology of Glucagon vs Adrenaline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631" y="2026920"/>
            <a:ext cx="4120896" cy="37978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18" y="2026920"/>
            <a:ext cx="4120896" cy="3797808"/>
          </a:xfrm>
          <a:prstGeom prst="rect">
            <a:avLst/>
          </a:prstGeom>
        </p:spPr>
      </p:pic>
      <p:sp>
        <p:nvSpPr>
          <p:cNvPr id="7" name="TextBox 6"/>
          <p:cNvSpPr txBox="1"/>
          <p:nvPr/>
        </p:nvSpPr>
        <p:spPr>
          <a:xfrm>
            <a:off x="3275555" y="1842254"/>
            <a:ext cx="1063048" cy="369332"/>
          </a:xfrm>
          <a:prstGeom prst="rect">
            <a:avLst/>
          </a:prstGeom>
          <a:noFill/>
        </p:spPr>
        <p:txBody>
          <a:bodyPr wrap="none" rtlCol="0">
            <a:spAutoFit/>
          </a:bodyPr>
          <a:lstStyle/>
          <a:p>
            <a:r>
              <a:rPr lang="en-US" dirty="0" smtClean="0"/>
              <a:t>Glucagon</a:t>
            </a:r>
            <a:endParaRPr lang="en-US" dirty="0"/>
          </a:p>
        </p:txBody>
      </p:sp>
      <p:sp>
        <p:nvSpPr>
          <p:cNvPr id="8" name="TextBox 7"/>
          <p:cNvSpPr txBox="1"/>
          <p:nvPr/>
        </p:nvSpPr>
        <p:spPr>
          <a:xfrm>
            <a:off x="8159767" y="1842254"/>
            <a:ext cx="1322798" cy="369332"/>
          </a:xfrm>
          <a:prstGeom prst="rect">
            <a:avLst/>
          </a:prstGeom>
          <a:noFill/>
        </p:spPr>
        <p:txBody>
          <a:bodyPr wrap="none" rtlCol="0">
            <a:spAutoFit/>
          </a:bodyPr>
          <a:lstStyle/>
          <a:p>
            <a:r>
              <a:rPr lang="en-US" smtClean="0"/>
              <a:t>Epinephrine</a:t>
            </a:r>
            <a:endParaRPr lang="en-US"/>
          </a:p>
        </p:txBody>
      </p:sp>
      <p:sp>
        <p:nvSpPr>
          <p:cNvPr id="9" name="TextBox 8"/>
          <p:cNvSpPr txBox="1"/>
          <p:nvPr/>
        </p:nvSpPr>
        <p:spPr>
          <a:xfrm>
            <a:off x="2771507" y="6160960"/>
            <a:ext cx="2071144" cy="369332"/>
          </a:xfrm>
          <a:prstGeom prst="rect">
            <a:avLst/>
          </a:prstGeom>
          <a:noFill/>
        </p:spPr>
        <p:txBody>
          <a:bodyPr wrap="none" rtlCol="0">
            <a:spAutoFit/>
          </a:bodyPr>
          <a:lstStyle/>
          <a:p>
            <a:r>
              <a:rPr lang="en-US" dirty="0" smtClean="0"/>
              <a:t>Raise Blood Glucose</a:t>
            </a:r>
            <a:endParaRPr lang="en-US" dirty="0"/>
          </a:p>
        </p:txBody>
      </p:sp>
      <p:sp>
        <p:nvSpPr>
          <p:cNvPr id="10" name="TextBox 9"/>
          <p:cNvSpPr txBox="1"/>
          <p:nvPr/>
        </p:nvSpPr>
        <p:spPr>
          <a:xfrm>
            <a:off x="7486762" y="6160960"/>
            <a:ext cx="2668808" cy="369332"/>
          </a:xfrm>
          <a:prstGeom prst="rect">
            <a:avLst/>
          </a:prstGeom>
          <a:noFill/>
        </p:spPr>
        <p:txBody>
          <a:bodyPr wrap="none" rtlCol="0">
            <a:spAutoFit/>
          </a:bodyPr>
          <a:lstStyle/>
          <a:p>
            <a:r>
              <a:rPr lang="en-US" smtClean="0"/>
              <a:t>Provide Glucose to Muscle</a:t>
            </a:r>
            <a:endParaRPr lang="en-US"/>
          </a:p>
        </p:txBody>
      </p:sp>
    </p:spTree>
    <p:extLst>
      <p:ext uri="{BB962C8B-B14F-4D97-AF65-F5344CB8AC3E}">
        <p14:creationId xmlns:p14="http://schemas.microsoft.com/office/powerpoint/2010/main" val="1735712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Why are red blood cells susceptible to oxidative damage</a:t>
            </a:r>
          </a:p>
          <a:p>
            <a:pPr marL="514350" indent="-514350">
              <a:buFont typeface="+mj-lt"/>
              <a:buAutoNum type="alphaUcPeriod"/>
            </a:pPr>
            <a:r>
              <a:rPr lang="en-US" dirty="0" smtClean="0"/>
              <a:t>They generate a lot of mitochondrial reactive oxygen species</a:t>
            </a:r>
          </a:p>
          <a:p>
            <a:pPr marL="514350" indent="-514350">
              <a:buFont typeface="+mj-lt"/>
              <a:buAutoNum type="alphaUcPeriod"/>
            </a:pPr>
            <a:r>
              <a:rPr lang="en-US" dirty="0" smtClean="0"/>
              <a:t>They carry very few antioxidants</a:t>
            </a:r>
          </a:p>
          <a:p>
            <a:pPr marL="514350" indent="-514350">
              <a:buFont typeface="+mj-lt"/>
              <a:buAutoNum type="alphaUcPeriod"/>
            </a:pPr>
            <a:r>
              <a:rPr lang="en-US" dirty="0" smtClean="0"/>
              <a:t>The oxygen they carry can be very reactive</a:t>
            </a:r>
          </a:p>
          <a:p>
            <a:pPr marL="514350" indent="-514350">
              <a:buFont typeface="+mj-lt"/>
              <a:buAutoNum type="alphaUcPeriod"/>
            </a:pPr>
            <a:r>
              <a:rPr lang="en-US" dirty="0" smtClean="0"/>
              <a:t>They cannot regenerate GSSG from NADPH</a:t>
            </a:r>
            <a:endParaRPr lang="en-US" dirty="0"/>
          </a:p>
        </p:txBody>
      </p:sp>
    </p:spTree>
    <p:extLst>
      <p:ext uri="{BB962C8B-B14F-4D97-AF65-F5344CB8AC3E}">
        <p14:creationId xmlns:p14="http://schemas.microsoft.com/office/powerpoint/2010/main" val="1828089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Adrenergic Signaling Effects on Glucose/Glycogen</a:t>
            </a:r>
            <a:endParaRPr lang="en-US" dirty="0"/>
          </a:p>
        </p:txBody>
      </p:sp>
      <p:sp>
        <p:nvSpPr>
          <p:cNvPr id="3" name="Text Placeholder 2"/>
          <p:cNvSpPr>
            <a:spLocks noGrp="1"/>
          </p:cNvSpPr>
          <p:nvPr>
            <p:ph type="body" idx="1"/>
          </p:nvPr>
        </p:nvSpPr>
        <p:spPr/>
        <p:txBody>
          <a:bodyPr/>
          <a:lstStyle/>
          <a:p>
            <a:r>
              <a:rPr lang="en-US" dirty="0" smtClean="0"/>
              <a:t>Glucagon</a:t>
            </a:r>
            <a:endParaRPr lang="en-US" dirty="0"/>
          </a:p>
        </p:txBody>
      </p:sp>
      <p:sp>
        <p:nvSpPr>
          <p:cNvPr id="4" name="Content Placeholder 3"/>
          <p:cNvSpPr>
            <a:spLocks noGrp="1"/>
          </p:cNvSpPr>
          <p:nvPr>
            <p:ph sz="half" idx="2"/>
          </p:nvPr>
        </p:nvSpPr>
        <p:spPr/>
        <p:txBody>
          <a:bodyPr>
            <a:normAutofit/>
          </a:bodyPr>
          <a:lstStyle/>
          <a:p>
            <a:r>
              <a:rPr lang="en-US" sz="2600" dirty="0" smtClean="0"/>
              <a:t>Liver</a:t>
            </a:r>
          </a:p>
          <a:p>
            <a:pPr lvl="1"/>
            <a:r>
              <a:rPr lang="en-US" sz="2200" dirty="0" smtClean="0"/>
              <a:t>Blocks glycolysis (PFK2/PK)</a:t>
            </a:r>
          </a:p>
          <a:p>
            <a:pPr lvl="1"/>
            <a:r>
              <a:rPr lang="en-US" sz="2200" dirty="0" smtClean="0"/>
              <a:t>Stimulates gluconeogenesis (</a:t>
            </a:r>
            <a:r>
              <a:rPr lang="en-US" sz="2200" dirty="0" err="1" smtClean="0"/>
              <a:t>FBPase</a:t>
            </a:r>
            <a:r>
              <a:rPr lang="en-US" sz="2200" dirty="0" smtClean="0"/>
              <a:t>)</a:t>
            </a:r>
          </a:p>
          <a:p>
            <a:pPr lvl="1"/>
            <a:r>
              <a:rPr lang="en-US" sz="2200" dirty="0"/>
              <a:t>Blocks glycogenesis (GS/</a:t>
            </a:r>
            <a:r>
              <a:rPr lang="en-US" sz="2200" dirty="0" err="1"/>
              <a:t>PhA</a:t>
            </a:r>
            <a:r>
              <a:rPr lang="en-US" sz="2200" dirty="0" smtClean="0"/>
              <a:t>)</a:t>
            </a:r>
          </a:p>
          <a:p>
            <a:pPr lvl="1"/>
            <a:r>
              <a:rPr lang="en-US" sz="2200" dirty="0" smtClean="0"/>
              <a:t>Stimulates </a:t>
            </a:r>
            <a:r>
              <a:rPr lang="en-US" sz="2200" dirty="0" err="1" smtClean="0"/>
              <a:t>glycogenolysis</a:t>
            </a:r>
            <a:r>
              <a:rPr lang="en-US" sz="2200" dirty="0" smtClean="0"/>
              <a:t> (GS/</a:t>
            </a:r>
            <a:r>
              <a:rPr lang="en-US" sz="2200" dirty="0" err="1" smtClean="0"/>
              <a:t>PhA</a:t>
            </a:r>
            <a:r>
              <a:rPr lang="en-US" sz="2200" dirty="0" smtClean="0"/>
              <a:t>)</a:t>
            </a:r>
          </a:p>
          <a:p>
            <a:r>
              <a:rPr lang="en-US" sz="2600" dirty="0" smtClean="0"/>
              <a:t>Muscle/Fat</a:t>
            </a:r>
          </a:p>
          <a:p>
            <a:pPr lvl="1"/>
            <a:r>
              <a:rPr lang="en-US" sz="2000" dirty="0" smtClean="0">
                <a:solidFill>
                  <a:srgbClr val="FF0000"/>
                </a:solidFill>
              </a:rPr>
              <a:t>Very little effect on anything almost no Glucagon receptors</a:t>
            </a:r>
            <a:endParaRPr lang="en-US" sz="2000" dirty="0">
              <a:solidFill>
                <a:srgbClr val="FF0000"/>
              </a:solidFill>
            </a:endParaRPr>
          </a:p>
        </p:txBody>
      </p:sp>
      <p:sp>
        <p:nvSpPr>
          <p:cNvPr id="5" name="Text Placeholder 4"/>
          <p:cNvSpPr>
            <a:spLocks noGrp="1"/>
          </p:cNvSpPr>
          <p:nvPr>
            <p:ph type="body" sz="quarter" idx="3"/>
          </p:nvPr>
        </p:nvSpPr>
        <p:spPr/>
        <p:txBody>
          <a:bodyPr/>
          <a:lstStyle/>
          <a:p>
            <a:r>
              <a:rPr lang="en-US" dirty="0" smtClean="0"/>
              <a:t>Epinephrine</a:t>
            </a:r>
            <a:endParaRPr lang="en-US" dirty="0"/>
          </a:p>
        </p:txBody>
      </p:sp>
      <p:sp>
        <p:nvSpPr>
          <p:cNvPr id="6" name="Content Placeholder 5"/>
          <p:cNvSpPr>
            <a:spLocks noGrp="1"/>
          </p:cNvSpPr>
          <p:nvPr>
            <p:ph sz="quarter" idx="4"/>
          </p:nvPr>
        </p:nvSpPr>
        <p:spPr>
          <a:xfrm>
            <a:off x="6172200" y="2693758"/>
            <a:ext cx="5183188" cy="3684588"/>
          </a:xfrm>
        </p:spPr>
        <p:txBody>
          <a:bodyPr>
            <a:normAutofit fontScale="92500" lnSpcReduction="10000"/>
          </a:bodyPr>
          <a:lstStyle/>
          <a:p>
            <a:r>
              <a:rPr lang="en-US" dirty="0"/>
              <a:t>Liver</a:t>
            </a:r>
          </a:p>
          <a:p>
            <a:pPr lvl="1"/>
            <a:r>
              <a:rPr lang="en-US" dirty="0"/>
              <a:t>Blocks glycolysis (PFK2/PK</a:t>
            </a:r>
            <a:r>
              <a:rPr lang="en-US" dirty="0" smtClean="0"/>
              <a:t>)</a:t>
            </a:r>
          </a:p>
          <a:p>
            <a:pPr lvl="1"/>
            <a:r>
              <a:rPr lang="en-US" dirty="0" smtClean="0"/>
              <a:t>Stimulates </a:t>
            </a:r>
            <a:r>
              <a:rPr lang="en-US" dirty="0"/>
              <a:t>gluconeogenesis (</a:t>
            </a:r>
            <a:r>
              <a:rPr lang="en-US" dirty="0" err="1"/>
              <a:t>FBPase</a:t>
            </a:r>
            <a:r>
              <a:rPr lang="en-US" dirty="0"/>
              <a:t>)</a:t>
            </a:r>
          </a:p>
          <a:p>
            <a:pPr lvl="1"/>
            <a:r>
              <a:rPr lang="en-US" dirty="0"/>
              <a:t>Blocks glycogenesis (GS/</a:t>
            </a:r>
            <a:r>
              <a:rPr lang="en-US" dirty="0" err="1"/>
              <a:t>PhA</a:t>
            </a:r>
            <a:r>
              <a:rPr lang="en-US" dirty="0" smtClean="0"/>
              <a:t>)</a:t>
            </a:r>
          </a:p>
          <a:p>
            <a:pPr lvl="1"/>
            <a:r>
              <a:rPr lang="en-US" dirty="0" smtClean="0"/>
              <a:t>Stimulates </a:t>
            </a:r>
            <a:r>
              <a:rPr lang="en-US" dirty="0" err="1"/>
              <a:t>glycogenolysis</a:t>
            </a:r>
            <a:r>
              <a:rPr lang="en-US" dirty="0"/>
              <a:t> (GS/</a:t>
            </a:r>
            <a:r>
              <a:rPr lang="en-US" dirty="0" err="1"/>
              <a:t>PhA</a:t>
            </a:r>
            <a:r>
              <a:rPr lang="en-US" dirty="0" smtClean="0"/>
              <a:t>)</a:t>
            </a:r>
            <a:endParaRPr lang="en-US" dirty="0"/>
          </a:p>
          <a:p>
            <a:r>
              <a:rPr lang="en-US" dirty="0" smtClean="0"/>
              <a:t>Muscle/Fat</a:t>
            </a:r>
          </a:p>
          <a:p>
            <a:pPr lvl="1"/>
            <a:r>
              <a:rPr lang="en-US" smtClean="0">
                <a:solidFill>
                  <a:srgbClr val="FF0000"/>
                </a:solidFill>
              </a:rPr>
              <a:t>Positive effect </a:t>
            </a:r>
            <a:r>
              <a:rPr lang="en-US" dirty="0" smtClean="0">
                <a:solidFill>
                  <a:srgbClr val="FF0000"/>
                </a:solidFill>
              </a:rPr>
              <a:t>on glycolysis</a:t>
            </a:r>
          </a:p>
          <a:p>
            <a:pPr lvl="1"/>
            <a:r>
              <a:rPr lang="en-US" dirty="0" smtClean="0">
                <a:solidFill>
                  <a:srgbClr val="FF0000"/>
                </a:solidFill>
              </a:rPr>
              <a:t>No appreciable gluconeogenesis</a:t>
            </a:r>
          </a:p>
          <a:p>
            <a:pPr lvl="1"/>
            <a:r>
              <a:rPr lang="en-US" dirty="0">
                <a:solidFill>
                  <a:srgbClr val="FF0000"/>
                </a:solidFill>
              </a:rPr>
              <a:t>Blocks glycogenesis (GS/</a:t>
            </a:r>
            <a:r>
              <a:rPr lang="en-US" dirty="0" err="1">
                <a:solidFill>
                  <a:srgbClr val="FF0000"/>
                </a:solidFill>
              </a:rPr>
              <a:t>PhA</a:t>
            </a:r>
            <a:r>
              <a:rPr lang="en-US" dirty="0">
                <a:solidFill>
                  <a:srgbClr val="FF0000"/>
                </a:solidFill>
              </a:rPr>
              <a:t>)</a:t>
            </a:r>
          </a:p>
          <a:p>
            <a:pPr lvl="1"/>
            <a:r>
              <a:rPr lang="en-US" dirty="0">
                <a:solidFill>
                  <a:srgbClr val="FF0000"/>
                </a:solidFill>
              </a:rPr>
              <a:t>Stimulates </a:t>
            </a:r>
            <a:r>
              <a:rPr lang="en-US" dirty="0" err="1">
                <a:solidFill>
                  <a:srgbClr val="FF0000"/>
                </a:solidFill>
              </a:rPr>
              <a:t>glycogenolysis</a:t>
            </a:r>
            <a:r>
              <a:rPr lang="en-US" dirty="0">
                <a:solidFill>
                  <a:srgbClr val="FF0000"/>
                </a:solidFill>
              </a:rPr>
              <a:t> (GS/</a:t>
            </a:r>
            <a:r>
              <a:rPr lang="en-US" dirty="0" err="1">
                <a:solidFill>
                  <a:srgbClr val="FF0000"/>
                </a:solidFill>
              </a:rPr>
              <a:t>PhA</a:t>
            </a:r>
            <a:r>
              <a:rPr lang="en-US" dirty="0">
                <a:solidFill>
                  <a:srgbClr val="FF0000"/>
                </a:solidFill>
              </a:rPr>
              <a:t>)</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3242449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Why does adrenaline not suppress glycolysis in muscle</a:t>
            </a:r>
            <a:endParaRPr lang="en-US" dirty="0"/>
          </a:p>
        </p:txBody>
      </p:sp>
      <p:sp>
        <p:nvSpPr>
          <p:cNvPr id="9" name="Content Placeholder 2"/>
          <p:cNvSpPr>
            <a:spLocks noGrp="1"/>
          </p:cNvSpPr>
          <p:nvPr>
            <p:ph idx="1"/>
          </p:nvPr>
        </p:nvSpPr>
        <p:spPr/>
        <p:txBody>
          <a:bodyPr/>
          <a:lstStyle/>
          <a:p>
            <a:pPr marL="514350" indent="-514350">
              <a:buFont typeface="+mj-lt"/>
              <a:buAutoNum type="alphaUcPeriod"/>
            </a:pPr>
            <a:r>
              <a:rPr lang="en-US" dirty="0" smtClean="0"/>
              <a:t>Muscle doesn’t have PFK-2 activity</a:t>
            </a:r>
          </a:p>
          <a:p>
            <a:pPr marL="514350" indent="-514350">
              <a:buFont typeface="+mj-lt"/>
              <a:buAutoNum type="alphaUcPeriod"/>
            </a:pPr>
            <a:r>
              <a:rPr lang="en-US" dirty="0" smtClean="0"/>
              <a:t>Adrenaline do not activate PKA in muscle</a:t>
            </a:r>
          </a:p>
          <a:p>
            <a:pPr marL="514350" indent="-514350">
              <a:buFont typeface="+mj-lt"/>
              <a:buAutoNum type="alphaUcPeriod"/>
            </a:pPr>
            <a:r>
              <a:rPr lang="en-US" dirty="0" smtClean="0"/>
              <a:t>Muscle PK/PFK-2 can’t be phosphorylated by PKA</a:t>
            </a:r>
          </a:p>
          <a:p>
            <a:pPr marL="514350" indent="-514350">
              <a:buFont typeface="+mj-lt"/>
              <a:buAutoNum type="alphaUcPeriod"/>
            </a:pPr>
            <a:r>
              <a:rPr lang="en-US" dirty="0" smtClean="0"/>
              <a:t> There are no Adrenaline receptors in muscle</a:t>
            </a:r>
            <a:endParaRPr lang="en-US" dirty="0"/>
          </a:p>
        </p:txBody>
      </p:sp>
    </p:spTree>
    <p:extLst>
      <p:ext uri="{BB962C8B-B14F-4D97-AF65-F5344CB8AC3E}">
        <p14:creationId xmlns:p14="http://schemas.microsoft.com/office/powerpoint/2010/main" val="65079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84" y="274638"/>
            <a:ext cx="9531684" cy="1143000"/>
          </a:xfrm>
        </p:spPr>
        <p:txBody>
          <a:bodyPr>
            <a:normAutofit fontScale="90000"/>
          </a:bodyPr>
          <a:lstStyle/>
          <a:p>
            <a:r>
              <a:rPr lang="en-US" dirty="0" smtClean="0"/>
              <a:t>How does glucagon or adrenaline regulate </a:t>
            </a:r>
            <a:r>
              <a:rPr lang="en-US" dirty="0" err="1" smtClean="0"/>
              <a:t>glycogenolysis</a:t>
            </a:r>
            <a:r>
              <a:rPr lang="en-US" dirty="0" smtClean="0"/>
              <a:t>?</a:t>
            </a:r>
            <a:endParaRPr lang="en-US" dirty="0"/>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593" y="1484479"/>
            <a:ext cx="4950272" cy="4986421"/>
          </a:xfrm>
          <a:prstGeom prst="rect">
            <a:avLst/>
          </a:prstGeom>
        </p:spPr>
      </p:pic>
    </p:spTree>
    <p:extLst>
      <p:ext uri="{BB962C8B-B14F-4D97-AF65-F5344CB8AC3E}">
        <p14:creationId xmlns:p14="http://schemas.microsoft.com/office/powerpoint/2010/main" val="15857388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Defects in glycogen phosphorylase</a:t>
            </a:r>
            <a:endParaRPr lang="en-US" dirty="0"/>
          </a:p>
        </p:txBody>
      </p:sp>
      <p:sp>
        <p:nvSpPr>
          <p:cNvPr id="4" name="Text Placeholder 3"/>
          <p:cNvSpPr>
            <a:spLocks noGrp="1"/>
          </p:cNvSpPr>
          <p:nvPr>
            <p:ph type="body" idx="1"/>
          </p:nvPr>
        </p:nvSpPr>
        <p:spPr/>
        <p:txBody>
          <a:bodyPr/>
          <a:lstStyle/>
          <a:p>
            <a:r>
              <a:rPr lang="en-US" dirty="0" smtClean="0"/>
              <a:t>Muscle phosphorylase</a:t>
            </a:r>
            <a:endParaRPr lang="en-US" dirty="0"/>
          </a:p>
        </p:txBody>
      </p:sp>
      <p:sp>
        <p:nvSpPr>
          <p:cNvPr id="5" name="Content Placeholder 4"/>
          <p:cNvSpPr>
            <a:spLocks noGrp="1"/>
          </p:cNvSpPr>
          <p:nvPr>
            <p:ph sz="half" idx="2"/>
          </p:nvPr>
        </p:nvSpPr>
        <p:spPr/>
        <p:txBody>
          <a:bodyPr/>
          <a:lstStyle/>
          <a:p>
            <a:r>
              <a:rPr lang="en-US" dirty="0" smtClean="0"/>
              <a:t>McArdle’s disease</a:t>
            </a:r>
          </a:p>
          <a:p>
            <a:r>
              <a:rPr lang="en-US" dirty="0" smtClean="0"/>
              <a:t>Rhabdomyolysis</a:t>
            </a:r>
          </a:p>
          <a:p>
            <a:r>
              <a:rPr lang="en-US" dirty="0" smtClean="0"/>
              <a:t>Second wind phenomena</a:t>
            </a:r>
          </a:p>
          <a:p>
            <a:r>
              <a:rPr lang="en-US" dirty="0" smtClean="0"/>
              <a:t>Treated by high protein diets</a:t>
            </a:r>
            <a:endParaRPr lang="en-US" dirty="0"/>
          </a:p>
        </p:txBody>
      </p:sp>
      <p:sp>
        <p:nvSpPr>
          <p:cNvPr id="6" name="Text Placeholder 5"/>
          <p:cNvSpPr>
            <a:spLocks noGrp="1"/>
          </p:cNvSpPr>
          <p:nvPr>
            <p:ph type="body" sz="quarter" idx="3"/>
          </p:nvPr>
        </p:nvSpPr>
        <p:spPr/>
        <p:txBody>
          <a:bodyPr/>
          <a:lstStyle/>
          <a:p>
            <a:r>
              <a:rPr lang="en-US" dirty="0" smtClean="0"/>
              <a:t>Liver phosphorylase</a:t>
            </a:r>
            <a:endParaRPr lang="en-US" dirty="0"/>
          </a:p>
        </p:txBody>
      </p:sp>
      <p:sp>
        <p:nvSpPr>
          <p:cNvPr id="7" name="Content Placeholder 6"/>
          <p:cNvSpPr>
            <a:spLocks noGrp="1"/>
          </p:cNvSpPr>
          <p:nvPr>
            <p:ph sz="quarter" idx="4"/>
          </p:nvPr>
        </p:nvSpPr>
        <p:spPr/>
        <p:txBody>
          <a:bodyPr/>
          <a:lstStyle/>
          <a:p>
            <a:r>
              <a:rPr lang="en-US" dirty="0" err="1" smtClean="0"/>
              <a:t>Her’s</a:t>
            </a:r>
            <a:r>
              <a:rPr lang="en-US" dirty="0" smtClean="0"/>
              <a:t> disease</a:t>
            </a:r>
          </a:p>
          <a:p>
            <a:r>
              <a:rPr lang="en-US" dirty="0" smtClean="0"/>
              <a:t>Hypoglycemia</a:t>
            </a:r>
          </a:p>
          <a:p>
            <a:r>
              <a:rPr lang="en-US" dirty="0" smtClean="0"/>
              <a:t>Hepatomegaly</a:t>
            </a:r>
          </a:p>
          <a:p>
            <a:r>
              <a:rPr lang="en-US" dirty="0" smtClean="0"/>
              <a:t>Hyperlipidemia</a:t>
            </a:r>
          </a:p>
          <a:p>
            <a:r>
              <a:rPr lang="en-US" dirty="0" smtClean="0"/>
              <a:t>Treated by avoiding fasting, or frequent dextrose/cornstarch feeding through the night</a:t>
            </a:r>
            <a:endParaRPr lang="en-US" dirty="0"/>
          </a:p>
        </p:txBody>
      </p:sp>
    </p:spTree>
    <p:extLst>
      <p:ext uri="{BB962C8B-B14F-4D97-AF65-F5344CB8AC3E}">
        <p14:creationId xmlns:p14="http://schemas.microsoft.com/office/powerpoint/2010/main" val="12401876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543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Glycogenesis is Regulated by Hormones and Metabolites</a:t>
            </a:r>
            <a:endParaRPr lang="en-US" dirty="0"/>
          </a:p>
        </p:txBody>
      </p:sp>
      <p:pic>
        <p:nvPicPr>
          <p:cNvPr id="5" name="Picture 2" descr="D:\Arun-Backup\project\Ferrier\Image_Bank\image_bank\images\jpg\figure_11.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1076" y="2103221"/>
            <a:ext cx="2186247" cy="422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131724" y="2103221"/>
            <a:ext cx="5200996" cy="1569660"/>
          </a:xfrm>
          <a:prstGeom prst="rect">
            <a:avLst/>
          </a:prstGeom>
          <a:noFill/>
        </p:spPr>
        <p:txBody>
          <a:bodyPr wrap="square" rtlCol="0">
            <a:spAutoFit/>
          </a:bodyPr>
          <a:lstStyle/>
          <a:p>
            <a:r>
              <a:rPr lang="en-US" sz="3200" dirty="0" smtClean="0"/>
              <a:t>What would be the benefit of positive regulation by Glucose-6-Phosphate?</a:t>
            </a:r>
            <a:endParaRPr lang="en-US" sz="3200" dirty="0"/>
          </a:p>
        </p:txBody>
      </p:sp>
    </p:spTree>
    <p:extLst>
      <p:ext uri="{BB962C8B-B14F-4D97-AF65-F5344CB8AC3E}">
        <p14:creationId xmlns:p14="http://schemas.microsoft.com/office/powerpoint/2010/main" val="1128085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muscle what else could cause increases in Glucose-6-phosphate levels?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Insulin stimulation of glucose transport </a:t>
            </a:r>
          </a:p>
          <a:p>
            <a:pPr marL="514350" indent="-514350">
              <a:buFont typeface="+mj-lt"/>
              <a:buAutoNum type="alphaUcPeriod"/>
            </a:pPr>
            <a:r>
              <a:rPr lang="en-US" dirty="0" smtClean="0"/>
              <a:t>Insulin stimulation of glycolysis</a:t>
            </a:r>
          </a:p>
          <a:p>
            <a:pPr marL="514350" indent="-514350">
              <a:buFont typeface="+mj-lt"/>
              <a:buAutoNum type="alphaUcPeriod"/>
            </a:pPr>
            <a:r>
              <a:rPr lang="en-US" dirty="0" smtClean="0"/>
              <a:t>Insulin stimulation of pentose phosphate</a:t>
            </a:r>
          </a:p>
          <a:p>
            <a:pPr marL="514350" indent="-514350">
              <a:buFont typeface="+mj-lt"/>
              <a:buAutoNum type="alphaUcPeriod"/>
            </a:pPr>
            <a:r>
              <a:rPr lang="en-US" dirty="0" smtClean="0"/>
              <a:t>Insulin stimulation of gluconeogenesis</a:t>
            </a:r>
            <a:endParaRPr lang="en-US" dirty="0"/>
          </a:p>
        </p:txBody>
      </p:sp>
    </p:spTree>
    <p:extLst>
      <p:ext uri="{BB962C8B-B14F-4D97-AF65-F5344CB8AC3E}">
        <p14:creationId xmlns:p14="http://schemas.microsoft.com/office/powerpoint/2010/main" val="784682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0" y="274638"/>
            <a:ext cx="8686800" cy="1143000"/>
          </a:xfrm>
        </p:spPr>
        <p:txBody>
          <a:bodyPr>
            <a:normAutofit fontScale="90000"/>
          </a:bodyPr>
          <a:lstStyle/>
          <a:p>
            <a:r>
              <a:rPr lang="en-US" dirty="0" smtClean="0"/>
              <a:t>How does insulin promote glycogenesis?</a:t>
            </a:r>
            <a:endParaRPr lang="en-US" dirty="0"/>
          </a:p>
        </p:txBody>
      </p:sp>
      <p:sp>
        <p:nvSpPr>
          <p:cNvPr id="7" name="Content Placeholder 6"/>
          <p:cNvSpPr>
            <a:spLocks noGrp="1"/>
          </p:cNvSpPr>
          <p:nvPr>
            <p:ph idx="1"/>
          </p:nvPr>
        </p:nvSpPr>
        <p:spPr>
          <a:xfrm>
            <a:off x="1981199" y="1600201"/>
            <a:ext cx="4529222" cy="1835484"/>
          </a:xfrm>
        </p:spPr>
        <p:txBody>
          <a:bodyPr/>
          <a:lstStyle/>
          <a:p>
            <a:r>
              <a:rPr lang="en-US" dirty="0" smtClean="0"/>
              <a:t>Allosteric activation</a:t>
            </a:r>
          </a:p>
          <a:p>
            <a:r>
              <a:rPr lang="en-US" dirty="0" smtClean="0"/>
              <a:t>Protein </a:t>
            </a:r>
            <a:r>
              <a:rPr lang="en-US" dirty="0" err="1" smtClean="0"/>
              <a:t>dephosphorylation</a:t>
            </a:r>
            <a:endParaRPr lang="en-US" dirty="0" smtClean="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37"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273" y="1755564"/>
            <a:ext cx="4433623" cy="4772526"/>
          </a:xfrm>
          <a:prstGeom prst="rect">
            <a:avLst/>
          </a:prstGeom>
        </p:spPr>
      </p:pic>
    </p:spTree>
    <p:extLst>
      <p:ext uri="{BB962C8B-B14F-4D97-AF65-F5344CB8AC3E}">
        <p14:creationId xmlns:p14="http://schemas.microsoft.com/office/powerpoint/2010/main" val="9004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 storage has limited feedback to suppress glycogenesis</a:t>
            </a:r>
            <a:endParaRPr lang="en-US" dirty="0"/>
          </a:p>
        </p:txBody>
      </p:sp>
      <p:pic>
        <p:nvPicPr>
          <p:cNvPr id="4" name="Picture 3"/>
          <p:cNvPicPr>
            <a:picLocks noChangeAspect="1"/>
          </p:cNvPicPr>
          <p:nvPr/>
        </p:nvPicPr>
        <p:blipFill>
          <a:blip r:embed="rId2"/>
          <a:stretch>
            <a:fillRect/>
          </a:stretch>
        </p:blipFill>
        <p:spPr>
          <a:xfrm>
            <a:off x="5765800" y="2347913"/>
            <a:ext cx="5588000" cy="3848100"/>
          </a:xfrm>
          <a:prstGeom prst="rect">
            <a:avLst/>
          </a:prstGeom>
        </p:spPr>
      </p:pic>
      <p:pic>
        <p:nvPicPr>
          <p:cNvPr id="6" name="Picture 5"/>
          <p:cNvPicPr>
            <a:picLocks noChangeAspect="1"/>
          </p:cNvPicPr>
          <p:nvPr/>
        </p:nvPicPr>
        <p:blipFill>
          <a:blip r:embed="rId3"/>
          <a:stretch>
            <a:fillRect/>
          </a:stretch>
        </p:blipFill>
        <p:spPr>
          <a:xfrm>
            <a:off x="115888" y="2347913"/>
            <a:ext cx="5327650" cy="3463914"/>
          </a:xfrm>
          <a:prstGeom prst="rect">
            <a:avLst/>
          </a:prstGeom>
        </p:spPr>
      </p:pic>
      <p:sp>
        <p:nvSpPr>
          <p:cNvPr id="7" name="TextBox 6"/>
          <p:cNvSpPr txBox="1"/>
          <p:nvPr/>
        </p:nvSpPr>
        <p:spPr>
          <a:xfrm>
            <a:off x="7800975" y="1695451"/>
            <a:ext cx="2958695" cy="369332"/>
          </a:xfrm>
          <a:prstGeom prst="rect">
            <a:avLst/>
          </a:prstGeom>
          <a:noFill/>
        </p:spPr>
        <p:txBody>
          <a:bodyPr wrap="none" rtlCol="0">
            <a:spAutoFit/>
          </a:bodyPr>
          <a:lstStyle/>
          <a:p>
            <a:r>
              <a:rPr lang="en-US" dirty="0" smtClean="0"/>
              <a:t>Glycogen </a:t>
            </a:r>
            <a:r>
              <a:rPr lang="en-US" smtClean="0"/>
              <a:t>supercompensation</a:t>
            </a:r>
            <a:endParaRPr lang="en-US" dirty="0"/>
          </a:p>
        </p:txBody>
      </p:sp>
    </p:spTree>
    <p:extLst>
      <p:ext uri="{BB962C8B-B14F-4D97-AF65-F5344CB8AC3E}">
        <p14:creationId xmlns:p14="http://schemas.microsoft.com/office/powerpoint/2010/main" val="16106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Evaluate how the structure of glycogen allows for compact but accessible storage of glucose molecules.</a:t>
            </a:r>
          </a:p>
          <a:p>
            <a:r>
              <a:rPr lang="en-US" dirty="0"/>
              <a:t>Understand how glycogen synthesis and glycolysis are regulated by intracellular metabolites.</a:t>
            </a:r>
          </a:p>
          <a:p>
            <a:r>
              <a:rPr lang="en-US" dirty="0"/>
              <a:t>Explain how protein phosphorylation regulates glycogen synthase and glycogen phosphorylase activities and how extracellular signals affect glycogen metabolism.</a:t>
            </a:r>
          </a:p>
          <a:p>
            <a:r>
              <a:rPr lang="en-US" dirty="0"/>
              <a:t>Assess the tissue-specific roles of insulin, adrenaline and glucagon in glycogen storage.</a:t>
            </a:r>
          </a:p>
          <a:p>
            <a:r>
              <a:rPr lang="en-US" dirty="0"/>
              <a:t>Distinguish between the functions of glycogen in liver, adipose and muscle and evaluate how alterations in glycogen metabolism affect the physiological functions of these tissues.</a:t>
            </a:r>
          </a:p>
          <a:p>
            <a:r>
              <a:rPr lang="en-US" dirty="0"/>
              <a:t>Explain how glycogen storage diseases can occur and how specific genes result in different </a:t>
            </a:r>
            <a:r>
              <a:rPr lang="en-US" dirty="0" err="1"/>
              <a:t>pathophysiologies</a:t>
            </a:r>
            <a:r>
              <a:rPr lang="en-US" dirty="0"/>
              <a:t> depending on both the gene, and tissue where it is expressed.</a:t>
            </a:r>
          </a:p>
          <a:p>
            <a:r>
              <a:rPr lang="en-US" dirty="0"/>
              <a:t>Understand the role of Glucose-6-Phosphate Dehydrogenase in regulating flow through the pentose phosphate pathway.</a:t>
            </a:r>
          </a:p>
          <a:p>
            <a:r>
              <a:rPr lang="en-US" dirty="0"/>
              <a:t>Evaluate the role of glucose derived products in fatty acid and triglyceride synthesis.</a:t>
            </a:r>
          </a:p>
          <a:p>
            <a:r>
              <a:rPr lang="en-US" dirty="0"/>
              <a:t>Interpret how the combined regulation of glycolysis, glycogenesis and the pentose phosphate pathway can affect the ability to synthesize lipids.</a:t>
            </a:r>
          </a:p>
          <a:p>
            <a:r>
              <a:rPr lang="en-US" dirty="0"/>
              <a:t>Explain how defects in the pentose phosphate pathway can lead to disease.</a:t>
            </a:r>
          </a:p>
          <a:p>
            <a:endParaRPr lang="en-US" dirty="0"/>
          </a:p>
        </p:txBody>
      </p:sp>
    </p:spTree>
    <p:extLst>
      <p:ext uri="{BB962C8B-B14F-4D97-AF65-F5344CB8AC3E}">
        <p14:creationId xmlns:p14="http://schemas.microsoft.com/office/powerpoint/2010/main" val="736371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Midterm</a:t>
            </a:r>
            <a:endParaRPr lang="en-US" dirty="0"/>
          </a:p>
        </p:txBody>
      </p:sp>
      <p:sp>
        <p:nvSpPr>
          <p:cNvPr id="3" name="Content Placeholder 2"/>
          <p:cNvSpPr>
            <a:spLocks noGrp="1"/>
          </p:cNvSpPr>
          <p:nvPr>
            <p:ph idx="1"/>
          </p:nvPr>
        </p:nvSpPr>
        <p:spPr/>
        <p:txBody>
          <a:bodyPr/>
          <a:lstStyle/>
          <a:p>
            <a:r>
              <a:rPr lang="en-US" dirty="0" smtClean="0"/>
              <a:t>One week from </a:t>
            </a:r>
            <a:r>
              <a:rPr lang="en-US" b="1" u="sng" dirty="0" smtClean="0"/>
              <a:t>Wednesday</a:t>
            </a:r>
          </a:p>
          <a:p>
            <a:r>
              <a:rPr lang="en-US" dirty="0" smtClean="0"/>
              <a:t>Format</a:t>
            </a:r>
          </a:p>
          <a:p>
            <a:pPr lvl="1"/>
            <a:r>
              <a:rPr lang="en-US" dirty="0" smtClean="0"/>
              <a:t>~2/3 multiple choice</a:t>
            </a:r>
          </a:p>
          <a:p>
            <a:pPr lvl="1"/>
            <a:r>
              <a:rPr lang="en-US" dirty="0" smtClean="0"/>
              <a:t>~1/3 short answer</a:t>
            </a:r>
          </a:p>
          <a:p>
            <a:r>
              <a:rPr lang="en-US" dirty="0" smtClean="0"/>
              <a:t>Questions based on</a:t>
            </a:r>
          </a:p>
          <a:p>
            <a:pPr lvl="1"/>
            <a:r>
              <a:rPr lang="en-US" dirty="0" smtClean="0"/>
              <a:t>Lecture readings</a:t>
            </a:r>
          </a:p>
          <a:p>
            <a:pPr lvl="1"/>
            <a:r>
              <a:rPr lang="en-US" dirty="0" smtClean="0"/>
              <a:t>Lecture material</a:t>
            </a:r>
          </a:p>
          <a:p>
            <a:pPr lvl="1"/>
            <a:r>
              <a:rPr lang="en-US" dirty="0" smtClean="0"/>
              <a:t>Student presentations</a:t>
            </a:r>
          </a:p>
          <a:p>
            <a:pPr lvl="1"/>
            <a:endParaRPr lang="en-US" dirty="0"/>
          </a:p>
        </p:txBody>
      </p:sp>
      <p:pic>
        <p:nvPicPr>
          <p:cNvPr id="4" name="giphy (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54040" y="1825625"/>
            <a:ext cx="6096000" cy="3429000"/>
          </a:xfrm>
          <a:prstGeom prst="rect">
            <a:avLst/>
          </a:prstGeom>
        </p:spPr>
      </p:pic>
    </p:spTree>
    <p:extLst>
      <p:ext uri="{BB962C8B-B14F-4D97-AF65-F5344CB8AC3E}">
        <p14:creationId xmlns:p14="http://schemas.microsoft.com/office/powerpoint/2010/main" val="214122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 Preparation Suggestions</a:t>
            </a:r>
            <a:endParaRPr lang="en-US" dirty="0"/>
          </a:p>
        </p:txBody>
      </p:sp>
      <p:sp>
        <p:nvSpPr>
          <p:cNvPr id="3" name="Content Placeholder 2"/>
          <p:cNvSpPr>
            <a:spLocks noGrp="1"/>
          </p:cNvSpPr>
          <p:nvPr>
            <p:ph idx="1"/>
          </p:nvPr>
        </p:nvSpPr>
        <p:spPr/>
        <p:txBody>
          <a:bodyPr/>
          <a:lstStyle/>
          <a:p>
            <a:r>
              <a:rPr lang="en-US" dirty="0" smtClean="0"/>
              <a:t>Review session next Monday</a:t>
            </a:r>
          </a:p>
          <a:p>
            <a:r>
              <a:rPr lang="en-US" dirty="0" smtClean="0"/>
              <a:t>Make appointment to talk to me, Liv or Rina</a:t>
            </a:r>
          </a:p>
          <a:p>
            <a:r>
              <a:rPr lang="en-US" dirty="0" smtClean="0"/>
              <a:t>Rina study group at 5PM Wednesday</a:t>
            </a:r>
          </a:p>
          <a:p>
            <a:r>
              <a:rPr lang="en-US" dirty="0" smtClean="0"/>
              <a:t>Re-listen to lectures (all are recorded and posted)</a:t>
            </a:r>
          </a:p>
          <a:p>
            <a:r>
              <a:rPr lang="en-US" dirty="0" smtClean="0"/>
              <a:t>Draw concept maps</a:t>
            </a:r>
          </a:p>
          <a:p>
            <a:r>
              <a:rPr lang="en-US" dirty="0" smtClean="0"/>
              <a:t>Problem Roulette</a:t>
            </a:r>
          </a:p>
          <a:p>
            <a:endParaRPr lang="en-US" dirty="0"/>
          </a:p>
        </p:txBody>
      </p:sp>
    </p:spTree>
    <p:extLst>
      <p:ext uri="{BB962C8B-B14F-4D97-AF65-F5344CB8AC3E}">
        <p14:creationId xmlns:p14="http://schemas.microsoft.com/office/powerpoint/2010/main" val="1517008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Evaluate how the structure of glycogen allows for compact but accessible storage of glucose molecules.</a:t>
            </a:r>
          </a:p>
          <a:p>
            <a:r>
              <a:rPr lang="en-US" dirty="0"/>
              <a:t>Understand how glycogen synthesis and glycolysis are regulated by intracellular metabolites.</a:t>
            </a:r>
          </a:p>
          <a:p>
            <a:r>
              <a:rPr lang="en-US" dirty="0"/>
              <a:t>Explain how protein phosphorylation regulates glycogen synthase and glycogen phosphorylase activities and how extracellular signals affect glycogen metabolism.</a:t>
            </a:r>
          </a:p>
          <a:p>
            <a:r>
              <a:rPr lang="en-US" dirty="0"/>
              <a:t>Assess the tissue-specific roles of insulin, adrenaline and glucagon in glycogen storage.</a:t>
            </a:r>
          </a:p>
          <a:p>
            <a:r>
              <a:rPr lang="en-US" dirty="0"/>
              <a:t>Distinguish between the functions of glycogen in liver, adipose and muscle and evaluate how alterations in glycogen metabolism affect the physiological functions of these tissues.</a:t>
            </a:r>
          </a:p>
          <a:p>
            <a:r>
              <a:rPr lang="en-US" dirty="0"/>
              <a:t>Explain how glycogen storage diseases can occur and how specific genes result in different </a:t>
            </a:r>
            <a:r>
              <a:rPr lang="en-US" dirty="0" err="1"/>
              <a:t>pathophysiologies</a:t>
            </a:r>
            <a:r>
              <a:rPr lang="en-US" dirty="0"/>
              <a:t> depending on both the gene, and tissue where it is expressed.</a:t>
            </a:r>
          </a:p>
          <a:p>
            <a:r>
              <a:rPr lang="en-US" dirty="0"/>
              <a:t>Understand the role of Glucose-6-Phosphate Dehydrogenase in regulating flow through the pentose phosphate pathway.</a:t>
            </a:r>
          </a:p>
          <a:p>
            <a:r>
              <a:rPr lang="en-US" dirty="0"/>
              <a:t>Evaluate the role of glucose derived products in fatty acid and triglyceride synthesis.</a:t>
            </a:r>
          </a:p>
          <a:p>
            <a:r>
              <a:rPr lang="en-US" dirty="0"/>
              <a:t>Interpret how the combined regulation of glycolysis, glycogenesis and the pentose phosphate pathway can affect the ability to synthesize lipids.</a:t>
            </a:r>
          </a:p>
          <a:p>
            <a:r>
              <a:rPr lang="en-US" dirty="0"/>
              <a:t>Explain how defects in the pentose phosphate pathway can lead to disease.</a:t>
            </a:r>
          </a:p>
          <a:p>
            <a:endParaRPr lang="en-US" dirty="0"/>
          </a:p>
        </p:txBody>
      </p:sp>
    </p:spTree>
    <p:extLst>
      <p:ext uri="{BB962C8B-B14F-4D97-AF65-F5344CB8AC3E}">
        <p14:creationId xmlns:p14="http://schemas.microsoft.com/office/powerpoint/2010/main" val="20883258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Mitochondria and Oxidative Damage</a:t>
            </a:r>
            <a:endParaRPr lang="en-US" dirty="0"/>
          </a:p>
        </p:txBody>
      </p:sp>
      <p:sp>
        <p:nvSpPr>
          <p:cNvPr id="3" name="Content Placeholder 2"/>
          <p:cNvSpPr>
            <a:spLocks noGrp="1"/>
          </p:cNvSpPr>
          <p:nvPr>
            <p:ph idx="1"/>
          </p:nvPr>
        </p:nvSpPr>
        <p:spPr>
          <a:xfrm>
            <a:off x="838200" y="1825625"/>
            <a:ext cx="4522470" cy="4351338"/>
          </a:xfrm>
        </p:spPr>
        <p:txBody>
          <a:bodyPr/>
          <a:lstStyle/>
          <a:p>
            <a:r>
              <a:rPr lang="en-US" dirty="0" smtClean="0"/>
              <a:t>Molecular Oxygen can form free oxygen radicals</a:t>
            </a:r>
          </a:p>
          <a:p>
            <a:pPr lvl="1"/>
            <a:r>
              <a:rPr lang="en-US" dirty="0" smtClean="0"/>
              <a:t>2-4% of reactions lead to ROS</a:t>
            </a:r>
          </a:p>
          <a:p>
            <a:r>
              <a:rPr lang="en-US" dirty="0" smtClean="0"/>
              <a:t>Can be scavenged and detoxified by SOD to peroxide</a:t>
            </a:r>
          </a:p>
          <a:p>
            <a:r>
              <a:rPr lang="en-US" dirty="0" smtClean="0"/>
              <a:t>Then Catalase or Glutathione Peroxidase Converts to Water</a:t>
            </a:r>
            <a:endParaRPr lang="en-US" dirty="0"/>
          </a:p>
        </p:txBody>
      </p:sp>
      <p:pic>
        <p:nvPicPr>
          <p:cNvPr id="4" name="Picture 3"/>
          <p:cNvPicPr>
            <a:picLocks noChangeAspect="1"/>
          </p:cNvPicPr>
          <p:nvPr/>
        </p:nvPicPr>
        <p:blipFill>
          <a:blip r:embed="rId2"/>
          <a:stretch>
            <a:fillRect/>
          </a:stretch>
        </p:blipFill>
        <p:spPr>
          <a:xfrm>
            <a:off x="5863590" y="1394944"/>
            <a:ext cx="6150610" cy="5367805"/>
          </a:xfrm>
          <a:prstGeom prst="rect">
            <a:avLst/>
          </a:prstGeom>
        </p:spPr>
      </p:pic>
    </p:spTree>
    <p:extLst>
      <p:ext uri="{BB962C8B-B14F-4D97-AF65-F5344CB8AC3E}">
        <p14:creationId xmlns:p14="http://schemas.microsoft.com/office/powerpoint/2010/main" val="885166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Molecules Susceptible to Oxidative Damage</a:t>
            </a:r>
            <a:endParaRPr lang="en-US" dirty="0"/>
          </a:p>
        </p:txBody>
      </p:sp>
      <p:sp>
        <p:nvSpPr>
          <p:cNvPr id="3" name="Content Placeholder 2"/>
          <p:cNvSpPr>
            <a:spLocks noGrp="1"/>
          </p:cNvSpPr>
          <p:nvPr>
            <p:ph idx="1"/>
          </p:nvPr>
        </p:nvSpPr>
        <p:spPr>
          <a:xfrm>
            <a:off x="838200" y="1825625"/>
            <a:ext cx="5033963" cy="4351338"/>
          </a:xfrm>
        </p:spPr>
        <p:txBody>
          <a:bodyPr/>
          <a:lstStyle/>
          <a:p>
            <a:r>
              <a:rPr lang="en-US" dirty="0" smtClean="0"/>
              <a:t>DNA </a:t>
            </a:r>
            <a:r>
              <a:rPr lang="mr-IN" dirty="0" smtClean="0"/>
              <a:t>–</a:t>
            </a:r>
            <a:r>
              <a:rPr lang="en-US" dirty="0" smtClean="0"/>
              <a:t> causes many long term effects (including aging)</a:t>
            </a:r>
          </a:p>
          <a:p>
            <a:r>
              <a:rPr lang="en-US" dirty="0" smtClean="0"/>
              <a:t>Proteins </a:t>
            </a:r>
            <a:r>
              <a:rPr lang="mr-IN" dirty="0" smtClean="0"/>
              <a:t>–</a:t>
            </a:r>
            <a:r>
              <a:rPr lang="en-US" dirty="0" smtClean="0"/>
              <a:t> causes breakage of key disulfides needed for structure</a:t>
            </a:r>
          </a:p>
          <a:p>
            <a:r>
              <a:rPr lang="en-US" dirty="0" smtClean="0"/>
              <a:t>Lipids </a:t>
            </a:r>
            <a:r>
              <a:rPr lang="mr-IN" dirty="0" smtClean="0"/>
              <a:t>–</a:t>
            </a:r>
            <a:r>
              <a:rPr lang="en-US" dirty="0" smtClean="0"/>
              <a:t> Especially Polyunsaturated Fatty Acids (PUFA)</a:t>
            </a:r>
            <a:endParaRPr lang="en-US" dirty="0"/>
          </a:p>
        </p:txBody>
      </p:sp>
      <p:pic>
        <p:nvPicPr>
          <p:cNvPr id="4" name="Picture 3"/>
          <p:cNvPicPr>
            <a:picLocks noChangeAspect="1"/>
          </p:cNvPicPr>
          <p:nvPr/>
        </p:nvPicPr>
        <p:blipFill>
          <a:blip r:embed="rId2"/>
          <a:stretch>
            <a:fillRect/>
          </a:stretch>
        </p:blipFill>
        <p:spPr>
          <a:xfrm>
            <a:off x="6069329" y="1390650"/>
            <a:ext cx="5994083" cy="5053012"/>
          </a:xfrm>
          <a:prstGeom prst="rect">
            <a:avLst/>
          </a:prstGeom>
        </p:spPr>
      </p:pic>
    </p:spTree>
    <p:extLst>
      <p:ext uri="{BB962C8B-B14F-4D97-AF65-F5344CB8AC3E}">
        <p14:creationId xmlns:p14="http://schemas.microsoft.com/office/powerpoint/2010/main" val="22342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1805</Words>
  <Application>Microsoft Macintosh PowerPoint</Application>
  <PresentationFormat>Widescreen</PresentationFormat>
  <Paragraphs>266</Paragraphs>
  <Slides>49</Slides>
  <Notes>17</Notes>
  <HiddenSlides>8</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Calibri Light</vt:lpstr>
      <vt:lpstr>Mangal</vt:lpstr>
      <vt:lpstr>Arial</vt:lpstr>
      <vt:lpstr>Office Theme</vt:lpstr>
      <vt:lpstr>Pentose Phosphate Shunt and Glycogen Metabolism</vt:lpstr>
      <vt:lpstr>Quiz Question #1</vt:lpstr>
      <vt:lpstr>Quiz Question #2</vt:lpstr>
      <vt:lpstr>Quiz Question #3</vt:lpstr>
      <vt:lpstr>The First Midterm</vt:lpstr>
      <vt:lpstr>Exam Preparation Suggestions</vt:lpstr>
      <vt:lpstr>Learning Objectives</vt:lpstr>
      <vt:lpstr>Mitochondria and Oxidative Damage</vt:lpstr>
      <vt:lpstr>Molecules Susceptible to Oxidative Damage</vt:lpstr>
      <vt:lpstr>Dietary Antioxidants</vt:lpstr>
      <vt:lpstr>Vitamin E Deficiency</vt:lpstr>
      <vt:lpstr>The Glutathione/NADPH System</vt:lpstr>
      <vt:lpstr>Pentose Phosphate Shunt</vt:lpstr>
      <vt:lpstr>Pentose Phosphate Shunt</vt:lpstr>
      <vt:lpstr>Fatty Acid Synthesis Requires NADPH</vt:lpstr>
      <vt:lpstr>Regulation of Pentose Phosphate Entry</vt:lpstr>
      <vt:lpstr>G6PDH Deficiency and Favism</vt:lpstr>
      <vt:lpstr>PowerPoint Presentation</vt:lpstr>
      <vt:lpstr>Glycogen Metabolism</vt:lpstr>
      <vt:lpstr>Glycogen Metabolism is Easy!</vt:lpstr>
      <vt:lpstr>Tissue-Dependent Roles in Glycogen Metabolism</vt:lpstr>
      <vt:lpstr>Why does liver release glucose but muscle utilizes it for energy?</vt:lpstr>
      <vt:lpstr>Glycogen and Exercise</vt:lpstr>
      <vt:lpstr>Glycogen Storage</vt:lpstr>
      <vt:lpstr>Source of Energy During Exercise</vt:lpstr>
      <vt:lpstr>Source of Energy During Exercise</vt:lpstr>
      <vt:lpstr>Pathway that Blocks Fat Oxidation at High Intensities</vt:lpstr>
      <vt:lpstr>Muscle Glycogen Depletion During Exercise</vt:lpstr>
      <vt:lpstr>Pathways of ATP Production</vt:lpstr>
      <vt:lpstr>Low Carb Diet and Exercise Performance</vt:lpstr>
      <vt:lpstr>Structure of Glycogen</vt:lpstr>
      <vt:lpstr>What polysaccharide is glycogen most similar to?</vt:lpstr>
      <vt:lpstr>How To Remove Branch Points</vt:lpstr>
      <vt:lpstr>Cori’s Disease</vt:lpstr>
      <vt:lpstr>Glycogen Storage Diseases Exercise</vt:lpstr>
      <vt:lpstr>Regulation of Glycogenolysis</vt:lpstr>
      <vt:lpstr>Glycogen Phosphorylase Releases Most Glucose Molecules</vt:lpstr>
      <vt:lpstr>Glucagon and Epinephrine</vt:lpstr>
      <vt:lpstr>Physiology of Glucagon vs Adrenaline</vt:lpstr>
      <vt:lpstr>Adrenergic Signaling Effects on Glucose/Glycogen</vt:lpstr>
      <vt:lpstr>Why does adrenaline not suppress glycolysis in muscle</vt:lpstr>
      <vt:lpstr>How does glucagon or adrenaline regulate glycogenolysis?</vt:lpstr>
      <vt:lpstr>Defects in glycogen phosphorylase</vt:lpstr>
      <vt:lpstr>Insulin</vt:lpstr>
      <vt:lpstr>Glycogenesis is Regulated by Hormones and Metabolites</vt:lpstr>
      <vt:lpstr>In muscle what else could cause increases in Glucose-6-phosphate levels?</vt:lpstr>
      <vt:lpstr>How does insulin promote glycogenesis?</vt:lpstr>
      <vt:lpstr>Glycogen storage has limited feedback to suppress glycogenesis</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17</cp:revision>
  <dcterms:created xsi:type="dcterms:W3CDTF">2017-10-01T10:56:37Z</dcterms:created>
  <dcterms:modified xsi:type="dcterms:W3CDTF">2017-10-03T01:30:50Z</dcterms:modified>
</cp:coreProperties>
</file>